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1072" r:id="rId5"/>
    <p:sldId id="1083" r:id="rId6"/>
    <p:sldId id="1183" r:id="rId7"/>
    <p:sldId id="1164" r:id="rId8"/>
    <p:sldId id="1184" r:id="rId9"/>
    <p:sldId id="258" r:id="rId10"/>
    <p:sldId id="280" r:id="rId11"/>
    <p:sldId id="1076" r:id="rId12"/>
    <p:sldId id="795" r:id="rId13"/>
    <p:sldId id="1071" r:id="rId14"/>
    <p:sldId id="1079" r:id="rId15"/>
    <p:sldId id="284" r:id="rId16"/>
    <p:sldId id="285" r:id="rId17"/>
    <p:sldId id="287" r:id="rId18"/>
    <p:sldId id="1193" r:id="rId19"/>
    <p:sldId id="1077" r:id="rId20"/>
    <p:sldId id="879" r:id="rId21"/>
    <p:sldId id="799" r:id="rId22"/>
    <p:sldId id="1195" r:id="rId23"/>
    <p:sldId id="1199" r:id="rId24"/>
    <p:sldId id="1187" r:id="rId25"/>
    <p:sldId id="1197" r:id="rId26"/>
    <p:sldId id="1104" r:id="rId27"/>
    <p:sldId id="1198" r:id="rId28"/>
    <p:sldId id="1200" r:id="rId29"/>
    <p:sldId id="263" r:id="rId30"/>
    <p:sldId id="1196" r:id="rId3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97"/>
    <a:srgbClr val="1C5BA6"/>
    <a:srgbClr val="CA631E"/>
    <a:srgbClr val="31679B"/>
    <a:srgbClr val="1B407D"/>
    <a:srgbClr val="003D7D"/>
    <a:srgbClr val="F79646"/>
    <a:srgbClr val="8796BF"/>
    <a:srgbClr val="B6BFD8"/>
    <a:srgbClr val="3E6D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62867" autoAdjust="0"/>
  </p:normalViewPr>
  <p:slideViewPr>
    <p:cSldViewPr>
      <p:cViewPr varScale="1">
        <p:scale>
          <a:sx n="55" d="100"/>
          <a:sy n="55" d="100"/>
        </p:scale>
        <p:origin x="2418" y="6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84" d="100"/>
          <a:sy n="84" d="100"/>
        </p:scale>
        <p:origin x="2202"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Affordable Rent</c:v>
                </c:pt>
              </c:strCache>
            </c:strRef>
          </c:tx>
          <c:spPr>
            <a:solidFill>
              <a:schemeClr val="accent6"/>
            </a:solidFill>
            <a:ln>
              <a:noFill/>
            </a:ln>
            <a:effectLst/>
          </c:spPr>
          <c:invertIfNegative val="0"/>
          <c:cat>
            <c:strRef>
              <c:f>Sheet1!$A$2:$A$9</c:f>
              <c:strCache>
                <c:ptCount val="8"/>
                <c:pt idx="0">
                  <c:v>Fast Food Cook</c:v>
                </c:pt>
                <c:pt idx="1">
                  <c:v>Home Health Care Worker</c:v>
                </c:pt>
                <c:pt idx="2">
                  <c:v>Hotel Desk Clerk</c:v>
                </c:pt>
                <c:pt idx="3">
                  <c:v>Hairdresser</c:v>
                </c:pt>
                <c:pt idx="4">
                  <c:v>Retail Salesperson</c:v>
                </c:pt>
                <c:pt idx="5">
                  <c:v>Auto Mechanic</c:v>
                </c:pt>
                <c:pt idx="6">
                  <c:v>Elementary School Teacher</c:v>
                </c:pt>
                <c:pt idx="7">
                  <c:v>Registered Nurse</c:v>
                </c:pt>
              </c:strCache>
            </c:strRef>
          </c:cat>
          <c:val>
            <c:numRef>
              <c:f>Sheet1!$B$2:$B$9</c:f>
              <c:numCache>
                <c:formatCode>"$"#,##0_);[Red]\("$"#,##0\)</c:formatCode>
                <c:ptCount val="8"/>
                <c:pt idx="0">
                  <c:v>673</c:v>
                </c:pt>
                <c:pt idx="1">
                  <c:v>736.75</c:v>
                </c:pt>
                <c:pt idx="2">
                  <c:v>767.5</c:v>
                </c:pt>
                <c:pt idx="3">
                  <c:v>800.25</c:v>
                </c:pt>
                <c:pt idx="4">
                  <c:v>825</c:v>
                </c:pt>
                <c:pt idx="5">
                  <c:v>1225.5</c:v>
                </c:pt>
                <c:pt idx="6">
                  <c:v>2178</c:v>
                </c:pt>
                <c:pt idx="7">
                  <c:v>2654.7499999999995</c:v>
                </c:pt>
              </c:numCache>
            </c:numRef>
          </c:val>
          <c:extLst xmlns:c16r2="http://schemas.microsoft.com/office/drawing/2015/06/chart">
            <c:ext xmlns:c16="http://schemas.microsoft.com/office/drawing/2014/chart" uri="{C3380CC4-5D6E-409C-BE32-E72D297353CC}">
              <c16:uniqueId val="{00000000-6B8E-4F5B-9785-6B8C3DB237CB}"/>
            </c:ext>
          </c:extLst>
        </c:ser>
        <c:dLbls>
          <c:showLegendKey val="0"/>
          <c:showVal val="0"/>
          <c:showCatName val="0"/>
          <c:showSerName val="0"/>
          <c:showPercent val="0"/>
          <c:showBubbleSize val="0"/>
        </c:dLbls>
        <c:gapWidth val="182"/>
        <c:axId val="1098077248"/>
        <c:axId val="1098060928"/>
      </c:barChart>
      <c:catAx>
        <c:axId val="1098077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8060928"/>
        <c:crosses val="autoZero"/>
        <c:auto val="1"/>
        <c:lblAlgn val="ctr"/>
        <c:lblOffset val="100"/>
        <c:noMultiLvlLbl val="0"/>
      </c:catAx>
      <c:valAx>
        <c:axId val="1098060928"/>
        <c:scaling>
          <c:orientation val="minMax"/>
        </c:scaling>
        <c:delete val="0"/>
        <c:axPos val="b"/>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80772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4D4EAA-789E-454A-89CC-4D6BE981746F}"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8E37575C-7509-49BF-A7C2-F369F8230376}">
      <dgm:prSet custT="1"/>
      <dgm:spPr>
        <a:solidFill>
          <a:srgbClr val="197D97"/>
        </a:solidFill>
      </dgm:spPr>
      <dgm:t>
        <a:bodyPr/>
        <a:lstStyle/>
        <a:p>
          <a:pPr algn="ctr" rtl="0">
            <a:spcBef>
              <a:spcPts val="600"/>
            </a:spcBef>
          </a:pPr>
          <a:r>
            <a:rPr lang="en-US" sz="2400" b="0" dirty="0">
              <a:latin typeface="Tahoma" pitchFamily="34" charset="0"/>
              <a:ea typeface="Tahoma" pitchFamily="34" charset="0"/>
              <a:cs typeface="Tahoma" pitchFamily="34" charset="0"/>
            </a:rPr>
            <a:t>Goal for </a:t>
          </a:r>
          <a:r>
            <a:rPr lang="en-US" sz="2400" b="0" u="none" dirty="0">
              <a:latin typeface="Tahoma" pitchFamily="34" charset="0"/>
              <a:ea typeface="Tahoma" pitchFamily="34" charset="0"/>
              <a:cs typeface="Tahoma" pitchFamily="34" charset="0"/>
            </a:rPr>
            <a:t>accommodating</a:t>
          </a:r>
          <a:r>
            <a:rPr lang="en-US" sz="2400" b="0" dirty="0">
              <a:latin typeface="Tahoma" pitchFamily="34" charset="0"/>
              <a:ea typeface="Tahoma" pitchFamily="34" charset="0"/>
              <a:cs typeface="Tahoma" pitchFamily="34" charset="0"/>
            </a:rPr>
            <a:t> housing need through land use policies and planning (zoning)</a:t>
          </a:r>
          <a:endParaRPr lang="en-US" sz="2400" dirty="0">
            <a:latin typeface="Tahoma" pitchFamily="34" charset="0"/>
            <a:ea typeface="Tahoma" pitchFamily="34" charset="0"/>
            <a:cs typeface="Tahoma" pitchFamily="34" charset="0"/>
          </a:endParaRPr>
        </a:p>
      </dgm:t>
    </dgm:pt>
    <dgm:pt modelId="{328B8B8F-6328-4519-A38B-78835847A05C}" type="parTrans" cxnId="{C513D2F4-B5FB-48CF-B5A4-ED06081571F3}">
      <dgm:prSet/>
      <dgm:spPr/>
      <dgm:t>
        <a:bodyPr/>
        <a:lstStyle/>
        <a:p>
          <a:endParaRPr lang="en-US">
            <a:latin typeface="Tahoma" pitchFamily="34" charset="0"/>
            <a:ea typeface="Tahoma" pitchFamily="34" charset="0"/>
            <a:cs typeface="Tahoma" pitchFamily="34" charset="0"/>
          </a:endParaRPr>
        </a:p>
      </dgm:t>
    </dgm:pt>
    <dgm:pt modelId="{00AC79F2-12FA-45A3-A85C-856F60DACD18}" type="sibTrans" cxnId="{C513D2F4-B5FB-48CF-B5A4-ED06081571F3}">
      <dgm:prSet/>
      <dgm:spPr/>
      <dgm:t>
        <a:bodyPr/>
        <a:lstStyle/>
        <a:p>
          <a:endParaRPr lang="en-US">
            <a:latin typeface="Tahoma" pitchFamily="34" charset="0"/>
            <a:ea typeface="Tahoma" pitchFamily="34" charset="0"/>
            <a:cs typeface="Tahoma" pitchFamily="34" charset="0"/>
          </a:endParaRPr>
        </a:p>
      </dgm:t>
    </dgm:pt>
    <dgm:pt modelId="{FEA4BF1D-6451-4B94-AFBF-8DBE4023B0F5}">
      <dgm:prSet custT="1"/>
      <dgm:spPr>
        <a:solidFill>
          <a:schemeClr val="bg1">
            <a:alpha val="90000"/>
          </a:schemeClr>
        </a:solidFill>
      </dgm:spPr>
      <dgm:t>
        <a:bodyPr/>
        <a:lstStyle/>
        <a:p>
          <a:pPr algn="ctr" rtl="0">
            <a:buFontTx/>
            <a:buNone/>
          </a:pPr>
          <a:r>
            <a:rPr lang="en-US" sz="2000" b="0" i="1" dirty="0">
              <a:solidFill>
                <a:srgbClr val="CA631E"/>
              </a:solidFill>
              <a:latin typeface="Tahoma" pitchFamily="34" charset="0"/>
              <a:ea typeface="Tahoma" pitchFamily="34" charset="0"/>
              <a:cs typeface="Tahoma" pitchFamily="34" charset="0"/>
            </a:rPr>
            <a:t>Not a construction obligation</a:t>
          </a:r>
          <a:endParaRPr lang="en-US" sz="2000" dirty="0">
            <a:solidFill>
              <a:srgbClr val="CA631E"/>
            </a:solidFill>
            <a:latin typeface="Tahoma" pitchFamily="34" charset="0"/>
            <a:ea typeface="Tahoma" pitchFamily="34" charset="0"/>
            <a:cs typeface="Tahoma" pitchFamily="34" charset="0"/>
          </a:endParaRPr>
        </a:p>
      </dgm:t>
    </dgm:pt>
    <dgm:pt modelId="{819930E5-65DD-4DFF-8410-240E553AB3D2}" type="parTrans" cxnId="{62B67D2F-3B5A-4EC9-AEEA-639AF2844714}">
      <dgm:prSet/>
      <dgm:spPr/>
      <dgm:t>
        <a:bodyPr/>
        <a:lstStyle/>
        <a:p>
          <a:endParaRPr lang="en-US">
            <a:latin typeface="Tahoma" pitchFamily="34" charset="0"/>
            <a:ea typeface="Tahoma" pitchFamily="34" charset="0"/>
            <a:cs typeface="Tahoma" pitchFamily="34" charset="0"/>
          </a:endParaRPr>
        </a:p>
      </dgm:t>
    </dgm:pt>
    <dgm:pt modelId="{25E2E3B1-B926-479A-8AED-B0CCE4FB9ECC}" type="sibTrans" cxnId="{62B67D2F-3B5A-4EC9-AEEA-639AF2844714}">
      <dgm:prSet/>
      <dgm:spPr/>
      <dgm:t>
        <a:bodyPr/>
        <a:lstStyle/>
        <a:p>
          <a:endParaRPr lang="en-US">
            <a:latin typeface="Tahoma" pitchFamily="34" charset="0"/>
            <a:ea typeface="Tahoma" pitchFamily="34" charset="0"/>
            <a:cs typeface="Tahoma" pitchFamily="34" charset="0"/>
          </a:endParaRPr>
        </a:p>
      </dgm:t>
    </dgm:pt>
    <dgm:pt modelId="{7A243FCF-336E-4FBD-A5D0-43169B571161}" type="pres">
      <dgm:prSet presAssocID="{E24D4EAA-789E-454A-89CC-4D6BE981746F}" presName="linear" presStyleCnt="0">
        <dgm:presLayoutVars>
          <dgm:dir/>
          <dgm:animLvl val="lvl"/>
          <dgm:resizeHandles val="exact"/>
        </dgm:presLayoutVars>
      </dgm:prSet>
      <dgm:spPr/>
      <dgm:t>
        <a:bodyPr/>
        <a:lstStyle/>
        <a:p>
          <a:endParaRPr lang="en-US"/>
        </a:p>
      </dgm:t>
    </dgm:pt>
    <dgm:pt modelId="{ABAFB10D-A8D7-4BE1-8CC5-80B63196E115}" type="pres">
      <dgm:prSet presAssocID="{8E37575C-7509-49BF-A7C2-F369F8230376}" presName="parentLin" presStyleCnt="0"/>
      <dgm:spPr/>
    </dgm:pt>
    <dgm:pt modelId="{E0B01142-0F9D-498E-AEA7-A09CDC59FCB6}" type="pres">
      <dgm:prSet presAssocID="{8E37575C-7509-49BF-A7C2-F369F8230376}" presName="parentLeftMargin" presStyleLbl="node1" presStyleIdx="0" presStyleCnt="1"/>
      <dgm:spPr/>
      <dgm:t>
        <a:bodyPr/>
        <a:lstStyle/>
        <a:p>
          <a:endParaRPr lang="en-US"/>
        </a:p>
      </dgm:t>
    </dgm:pt>
    <dgm:pt modelId="{6E2E92B3-173A-41D1-AA79-D6DD20AEED98}" type="pres">
      <dgm:prSet presAssocID="{8E37575C-7509-49BF-A7C2-F369F8230376}" presName="parentText" presStyleLbl="node1" presStyleIdx="0" presStyleCnt="1" custScaleX="137815" custScaleY="157175" custLinFactNeighborX="-49561">
        <dgm:presLayoutVars>
          <dgm:chMax val="0"/>
          <dgm:bulletEnabled val="1"/>
        </dgm:presLayoutVars>
      </dgm:prSet>
      <dgm:spPr/>
      <dgm:t>
        <a:bodyPr/>
        <a:lstStyle/>
        <a:p>
          <a:endParaRPr lang="en-US"/>
        </a:p>
      </dgm:t>
    </dgm:pt>
    <dgm:pt modelId="{1FE38D6D-9925-4B5B-92EC-A44CD1F77D9E}" type="pres">
      <dgm:prSet presAssocID="{8E37575C-7509-49BF-A7C2-F369F8230376}" presName="negativeSpace" presStyleCnt="0"/>
      <dgm:spPr/>
    </dgm:pt>
    <dgm:pt modelId="{9D834962-94D7-4277-AD19-7A4305FFF352}" type="pres">
      <dgm:prSet presAssocID="{8E37575C-7509-49BF-A7C2-F369F8230376}" presName="childText" presStyleLbl="conFgAcc1" presStyleIdx="0" presStyleCnt="1">
        <dgm:presLayoutVars>
          <dgm:bulletEnabled val="1"/>
        </dgm:presLayoutVars>
      </dgm:prSet>
      <dgm:spPr/>
      <dgm:t>
        <a:bodyPr/>
        <a:lstStyle/>
        <a:p>
          <a:endParaRPr lang="en-US"/>
        </a:p>
      </dgm:t>
    </dgm:pt>
  </dgm:ptLst>
  <dgm:cxnLst>
    <dgm:cxn modelId="{F2A32169-1D7E-4AF3-A0E7-24B6D3A99C28}" type="presOf" srcId="{8E37575C-7509-49BF-A7C2-F369F8230376}" destId="{6E2E92B3-173A-41D1-AA79-D6DD20AEED98}" srcOrd="1" destOrd="0" presId="urn:microsoft.com/office/officeart/2005/8/layout/list1"/>
    <dgm:cxn modelId="{3DCC7708-77B9-4561-AB9E-0303581C1D7C}" type="presOf" srcId="{FEA4BF1D-6451-4B94-AFBF-8DBE4023B0F5}" destId="{9D834962-94D7-4277-AD19-7A4305FFF352}" srcOrd="0" destOrd="0" presId="urn:microsoft.com/office/officeart/2005/8/layout/list1"/>
    <dgm:cxn modelId="{62B67D2F-3B5A-4EC9-AEEA-639AF2844714}" srcId="{8E37575C-7509-49BF-A7C2-F369F8230376}" destId="{FEA4BF1D-6451-4B94-AFBF-8DBE4023B0F5}" srcOrd="0" destOrd="0" parTransId="{819930E5-65DD-4DFF-8410-240E553AB3D2}" sibTransId="{25E2E3B1-B926-479A-8AED-B0CCE4FB9ECC}"/>
    <dgm:cxn modelId="{C513D2F4-B5FB-48CF-B5A4-ED06081571F3}" srcId="{E24D4EAA-789E-454A-89CC-4D6BE981746F}" destId="{8E37575C-7509-49BF-A7C2-F369F8230376}" srcOrd="0" destOrd="0" parTransId="{328B8B8F-6328-4519-A38B-78835847A05C}" sibTransId="{00AC79F2-12FA-45A3-A85C-856F60DACD18}"/>
    <dgm:cxn modelId="{DE7E4F8A-4331-4882-A8AB-52A0337A034A}" type="presOf" srcId="{8E37575C-7509-49BF-A7C2-F369F8230376}" destId="{E0B01142-0F9D-498E-AEA7-A09CDC59FCB6}" srcOrd="0" destOrd="0" presId="urn:microsoft.com/office/officeart/2005/8/layout/list1"/>
    <dgm:cxn modelId="{040CDF6C-AFB2-47EB-82E4-A808093721B9}" type="presOf" srcId="{E24D4EAA-789E-454A-89CC-4D6BE981746F}" destId="{7A243FCF-336E-4FBD-A5D0-43169B571161}" srcOrd="0" destOrd="0" presId="urn:microsoft.com/office/officeart/2005/8/layout/list1"/>
    <dgm:cxn modelId="{E11325A2-9D94-40EA-BC63-EC923DD9127A}" type="presParOf" srcId="{7A243FCF-336E-4FBD-A5D0-43169B571161}" destId="{ABAFB10D-A8D7-4BE1-8CC5-80B63196E115}" srcOrd="0" destOrd="0" presId="urn:microsoft.com/office/officeart/2005/8/layout/list1"/>
    <dgm:cxn modelId="{E4A8712F-BD8C-4076-B1E7-9B4415055D92}" type="presParOf" srcId="{ABAFB10D-A8D7-4BE1-8CC5-80B63196E115}" destId="{E0B01142-0F9D-498E-AEA7-A09CDC59FCB6}" srcOrd="0" destOrd="0" presId="urn:microsoft.com/office/officeart/2005/8/layout/list1"/>
    <dgm:cxn modelId="{D723465D-2031-4E7C-A24B-F6E17FCC5ED9}" type="presParOf" srcId="{ABAFB10D-A8D7-4BE1-8CC5-80B63196E115}" destId="{6E2E92B3-173A-41D1-AA79-D6DD20AEED98}" srcOrd="1" destOrd="0" presId="urn:microsoft.com/office/officeart/2005/8/layout/list1"/>
    <dgm:cxn modelId="{FF601736-AFB5-4345-9C89-07D7026FB148}" type="presParOf" srcId="{7A243FCF-336E-4FBD-A5D0-43169B571161}" destId="{1FE38D6D-9925-4B5B-92EC-A44CD1F77D9E}" srcOrd="1" destOrd="0" presId="urn:microsoft.com/office/officeart/2005/8/layout/list1"/>
    <dgm:cxn modelId="{7037CCBE-E40E-4D64-AF18-174201FB382E}" type="presParOf" srcId="{7A243FCF-336E-4FBD-A5D0-43169B571161}" destId="{9D834962-94D7-4277-AD19-7A4305FFF352}"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9D3DD-A95E-4032-B975-B05F863D02B8}" type="doc">
      <dgm:prSet loTypeId="urn:microsoft.com/office/officeart/2005/8/layout/matrix1" loCatId="matrix" qsTypeId="urn:microsoft.com/office/officeart/2005/8/quickstyle/simple1#4" qsCatId="simple" csTypeId="urn:microsoft.com/office/officeart/2005/8/colors/accent3_2" csCatId="accent3" phldr="1"/>
      <dgm:spPr/>
      <dgm:t>
        <a:bodyPr/>
        <a:lstStyle/>
        <a:p>
          <a:endParaRPr lang="en-US"/>
        </a:p>
      </dgm:t>
    </dgm:pt>
    <dgm:pt modelId="{D972CC42-4A35-4ADA-AC27-6D8D57635441}">
      <dgm:prSet phldrT="[Text]" custT="1"/>
      <dgm:spPr>
        <a:solidFill>
          <a:srgbClr val="CA631E"/>
        </a:solidFill>
      </dgm:spPr>
      <dgm:t>
        <a:bodyPr/>
        <a:lstStyle/>
        <a:p>
          <a:r>
            <a:rPr lang="en-US" sz="3600" dirty="0">
              <a:solidFill>
                <a:schemeClr val="bg1"/>
              </a:solidFill>
            </a:rPr>
            <a:t>HCD review: </a:t>
          </a:r>
        </a:p>
        <a:p>
          <a:r>
            <a:rPr lang="en-US" sz="3600" dirty="0">
              <a:solidFill>
                <a:schemeClr val="bg1"/>
              </a:solidFill>
            </a:rPr>
            <a:t>site suitability</a:t>
          </a:r>
        </a:p>
      </dgm:t>
    </dgm:pt>
    <dgm:pt modelId="{F486860C-C6BC-41BE-9937-E78C2F2A0E82}" type="parTrans" cxnId="{28C26F50-DEE2-4D02-8D85-1ECC112E28B3}">
      <dgm:prSet/>
      <dgm:spPr/>
      <dgm:t>
        <a:bodyPr/>
        <a:lstStyle/>
        <a:p>
          <a:endParaRPr lang="en-US"/>
        </a:p>
      </dgm:t>
    </dgm:pt>
    <dgm:pt modelId="{7EE0BE81-135C-4FDF-B0BD-B0E626462557}" type="sibTrans" cxnId="{28C26F50-DEE2-4D02-8D85-1ECC112E28B3}">
      <dgm:prSet/>
      <dgm:spPr/>
      <dgm:t>
        <a:bodyPr/>
        <a:lstStyle/>
        <a:p>
          <a:endParaRPr lang="en-US"/>
        </a:p>
      </dgm:t>
    </dgm:pt>
    <dgm:pt modelId="{9D102094-EEBB-4DDF-ABE3-DAE058A3066E}">
      <dgm:prSet phldrT="[Text]"/>
      <dgm:spPr>
        <a:solidFill>
          <a:srgbClr val="003D7D"/>
        </a:solidFill>
      </dgm:spPr>
      <dgm:t>
        <a:bodyPr/>
        <a:lstStyle/>
        <a:p>
          <a:pPr>
            <a:lnSpc>
              <a:spcPct val="90000"/>
            </a:lnSpc>
            <a:spcAft>
              <a:spcPts val="1176"/>
            </a:spcAft>
          </a:pPr>
          <a:r>
            <a:rPr lang="en-US" altLang="en-US" b="0">
              <a:latin typeface="+mn-lt"/>
            </a:rPr>
            <a:t>Existing use on </a:t>
          </a:r>
          <a:br>
            <a:rPr lang="en-US" altLang="en-US" b="0">
              <a:latin typeface="+mn-lt"/>
            </a:rPr>
          </a:br>
          <a:r>
            <a:rPr lang="en-US" altLang="en-US" b="0">
              <a:latin typeface="+mn-lt"/>
            </a:rPr>
            <a:t>the site</a:t>
          </a:r>
          <a:endParaRPr lang="en-US" b="0" dirty="0">
            <a:latin typeface="+mn-lt"/>
          </a:endParaRPr>
        </a:p>
      </dgm:t>
    </dgm:pt>
    <dgm:pt modelId="{84371AC7-056C-441C-82FB-DD9882948986}" type="parTrans" cxnId="{76B9DA4A-8CF4-4BD0-AC7C-540C9C46C061}">
      <dgm:prSet/>
      <dgm:spPr/>
      <dgm:t>
        <a:bodyPr/>
        <a:lstStyle/>
        <a:p>
          <a:endParaRPr lang="en-US"/>
        </a:p>
      </dgm:t>
    </dgm:pt>
    <dgm:pt modelId="{201F1013-E1C8-4537-8CF8-8C92DED3E4B4}" type="sibTrans" cxnId="{76B9DA4A-8CF4-4BD0-AC7C-540C9C46C061}">
      <dgm:prSet/>
      <dgm:spPr/>
      <dgm:t>
        <a:bodyPr/>
        <a:lstStyle/>
        <a:p>
          <a:endParaRPr lang="en-US"/>
        </a:p>
      </dgm:t>
    </dgm:pt>
    <dgm:pt modelId="{10957C3D-6108-45A7-8093-C86DA2FDFAC9}">
      <dgm:prSet/>
      <dgm:spPr>
        <a:solidFill>
          <a:srgbClr val="003D7D"/>
        </a:solidFill>
      </dgm:spPr>
      <dgm:t>
        <a:bodyPr/>
        <a:lstStyle/>
        <a:p>
          <a:r>
            <a:rPr lang="en-US" altLang="en-US" b="0">
              <a:latin typeface="+mn-lt"/>
            </a:rPr>
            <a:t>Realistic potential for recycling</a:t>
          </a:r>
          <a:endParaRPr lang="en-US" altLang="en-US" b="0" dirty="0">
            <a:latin typeface="+mn-lt"/>
          </a:endParaRPr>
        </a:p>
      </dgm:t>
    </dgm:pt>
    <dgm:pt modelId="{1DA8BBD9-DB07-4619-84B3-CAD9A0C5C6C4}" type="parTrans" cxnId="{8D2A15C1-C8E0-4E53-B355-B84A5B5D75E0}">
      <dgm:prSet/>
      <dgm:spPr/>
      <dgm:t>
        <a:bodyPr/>
        <a:lstStyle/>
        <a:p>
          <a:endParaRPr lang="en-US"/>
        </a:p>
      </dgm:t>
    </dgm:pt>
    <dgm:pt modelId="{A6B1AF09-590A-4030-914F-70B15AB5658A}" type="sibTrans" cxnId="{8D2A15C1-C8E0-4E53-B355-B84A5B5D75E0}">
      <dgm:prSet/>
      <dgm:spPr/>
      <dgm:t>
        <a:bodyPr/>
        <a:lstStyle/>
        <a:p>
          <a:endParaRPr lang="en-US"/>
        </a:p>
      </dgm:t>
    </dgm:pt>
    <dgm:pt modelId="{867479E1-3186-4FBF-8473-C93CA7878C1F}">
      <dgm:prSet/>
      <dgm:spPr>
        <a:solidFill>
          <a:srgbClr val="003D7D"/>
        </a:solidFill>
      </dgm:spPr>
      <dgm:t>
        <a:bodyPr/>
        <a:lstStyle/>
        <a:p>
          <a:r>
            <a:rPr lang="en-US" altLang="en-US" b="0">
              <a:latin typeface="+mn-lt"/>
            </a:rPr>
            <a:t>Site size and ownership patterns</a:t>
          </a:r>
          <a:endParaRPr lang="en-US" altLang="en-US" b="0" dirty="0">
            <a:latin typeface="+mn-lt"/>
          </a:endParaRPr>
        </a:p>
      </dgm:t>
    </dgm:pt>
    <dgm:pt modelId="{8F811AF1-E061-4622-97CB-120C995761CE}" type="parTrans" cxnId="{BF31C1F5-2631-4CD1-B349-785F66D02E5E}">
      <dgm:prSet/>
      <dgm:spPr/>
      <dgm:t>
        <a:bodyPr/>
        <a:lstStyle/>
        <a:p>
          <a:endParaRPr lang="en-US"/>
        </a:p>
      </dgm:t>
    </dgm:pt>
    <dgm:pt modelId="{6C7A024E-BD1C-4DA9-8E55-FF944D70DCE2}" type="sibTrans" cxnId="{BF31C1F5-2631-4CD1-B349-785F66D02E5E}">
      <dgm:prSet/>
      <dgm:spPr/>
      <dgm:t>
        <a:bodyPr/>
        <a:lstStyle/>
        <a:p>
          <a:endParaRPr lang="en-US"/>
        </a:p>
      </dgm:t>
    </dgm:pt>
    <dgm:pt modelId="{B80AF656-10E3-4916-BF13-45C3E65B8E41}">
      <dgm:prSet/>
      <dgm:spPr>
        <a:solidFill>
          <a:srgbClr val="003D7D"/>
        </a:solidFill>
      </dgm:spPr>
      <dgm:t>
        <a:bodyPr/>
        <a:lstStyle/>
        <a:p>
          <a:r>
            <a:rPr lang="en-US" altLang="en-US" b="0">
              <a:latin typeface="+mn-lt"/>
            </a:rPr>
            <a:t>Development density </a:t>
          </a:r>
          <a:endParaRPr lang="en-US" altLang="en-US" b="0" dirty="0">
            <a:latin typeface="+mn-lt"/>
          </a:endParaRPr>
        </a:p>
      </dgm:t>
    </dgm:pt>
    <dgm:pt modelId="{5744DF6D-CA8A-46AF-A917-53FB33AB9B38}" type="parTrans" cxnId="{F06C01C9-A32F-42C8-A981-578C7E107113}">
      <dgm:prSet/>
      <dgm:spPr/>
      <dgm:t>
        <a:bodyPr/>
        <a:lstStyle/>
        <a:p>
          <a:endParaRPr lang="en-US"/>
        </a:p>
      </dgm:t>
    </dgm:pt>
    <dgm:pt modelId="{A8416A70-9556-4514-8841-0615E71A7B4C}" type="sibTrans" cxnId="{F06C01C9-A32F-42C8-A981-578C7E107113}">
      <dgm:prSet/>
      <dgm:spPr/>
      <dgm:t>
        <a:bodyPr/>
        <a:lstStyle/>
        <a:p>
          <a:endParaRPr lang="en-US"/>
        </a:p>
      </dgm:t>
    </dgm:pt>
    <dgm:pt modelId="{65EF90E2-42B5-4D98-B21F-F66AE20A3C53}" type="pres">
      <dgm:prSet presAssocID="{ED89D3DD-A95E-4032-B975-B05F863D02B8}" presName="diagram" presStyleCnt="0">
        <dgm:presLayoutVars>
          <dgm:chMax val="1"/>
          <dgm:dir/>
          <dgm:animLvl val="ctr"/>
          <dgm:resizeHandles val="exact"/>
        </dgm:presLayoutVars>
      </dgm:prSet>
      <dgm:spPr/>
      <dgm:t>
        <a:bodyPr/>
        <a:lstStyle/>
        <a:p>
          <a:endParaRPr lang="en-US"/>
        </a:p>
      </dgm:t>
    </dgm:pt>
    <dgm:pt modelId="{140A24C9-75A2-432A-A2A7-ECB9E858E620}" type="pres">
      <dgm:prSet presAssocID="{ED89D3DD-A95E-4032-B975-B05F863D02B8}" presName="matrix" presStyleCnt="0"/>
      <dgm:spPr/>
    </dgm:pt>
    <dgm:pt modelId="{57237B14-41EC-46CE-8294-F2B8E42D015E}" type="pres">
      <dgm:prSet presAssocID="{ED89D3DD-A95E-4032-B975-B05F863D02B8}" presName="tile1" presStyleLbl="node1" presStyleIdx="0" presStyleCnt="4"/>
      <dgm:spPr/>
      <dgm:t>
        <a:bodyPr/>
        <a:lstStyle/>
        <a:p>
          <a:endParaRPr lang="en-US"/>
        </a:p>
      </dgm:t>
    </dgm:pt>
    <dgm:pt modelId="{F8125270-15D6-47CD-A023-E81134D1314E}" type="pres">
      <dgm:prSet presAssocID="{ED89D3DD-A95E-4032-B975-B05F863D02B8}" presName="tile1text" presStyleLbl="node1" presStyleIdx="0" presStyleCnt="4">
        <dgm:presLayoutVars>
          <dgm:chMax val="0"/>
          <dgm:chPref val="0"/>
          <dgm:bulletEnabled val="1"/>
        </dgm:presLayoutVars>
      </dgm:prSet>
      <dgm:spPr/>
      <dgm:t>
        <a:bodyPr/>
        <a:lstStyle/>
        <a:p>
          <a:endParaRPr lang="en-US"/>
        </a:p>
      </dgm:t>
    </dgm:pt>
    <dgm:pt modelId="{136C0899-1B43-4078-9059-2D0CB57A3BA0}" type="pres">
      <dgm:prSet presAssocID="{ED89D3DD-A95E-4032-B975-B05F863D02B8}" presName="tile2" presStyleLbl="node1" presStyleIdx="1" presStyleCnt="4"/>
      <dgm:spPr/>
      <dgm:t>
        <a:bodyPr/>
        <a:lstStyle/>
        <a:p>
          <a:endParaRPr lang="en-US"/>
        </a:p>
      </dgm:t>
    </dgm:pt>
    <dgm:pt modelId="{3B481FB9-8D97-4148-905D-9C78F0E33345}" type="pres">
      <dgm:prSet presAssocID="{ED89D3DD-A95E-4032-B975-B05F863D02B8}" presName="tile2text" presStyleLbl="node1" presStyleIdx="1" presStyleCnt="4">
        <dgm:presLayoutVars>
          <dgm:chMax val="0"/>
          <dgm:chPref val="0"/>
          <dgm:bulletEnabled val="1"/>
        </dgm:presLayoutVars>
      </dgm:prSet>
      <dgm:spPr/>
      <dgm:t>
        <a:bodyPr/>
        <a:lstStyle/>
        <a:p>
          <a:endParaRPr lang="en-US"/>
        </a:p>
      </dgm:t>
    </dgm:pt>
    <dgm:pt modelId="{22F32C27-AF6A-450A-B768-6345350746DB}" type="pres">
      <dgm:prSet presAssocID="{ED89D3DD-A95E-4032-B975-B05F863D02B8}" presName="tile3" presStyleLbl="node1" presStyleIdx="2" presStyleCnt="4"/>
      <dgm:spPr/>
      <dgm:t>
        <a:bodyPr/>
        <a:lstStyle/>
        <a:p>
          <a:endParaRPr lang="en-US"/>
        </a:p>
      </dgm:t>
    </dgm:pt>
    <dgm:pt modelId="{E012A300-9EAF-4FF5-AC49-C6EBF161A1F6}" type="pres">
      <dgm:prSet presAssocID="{ED89D3DD-A95E-4032-B975-B05F863D02B8}" presName="tile3text" presStyleLbl="node1" presStyleIdx="2" presStyleCnt="4">
        <dgm:presLayoutVars>
          <dgm:chMax val="0"/>
          <dgm:chPref val="0"/>
          <dgm:bulletEnabled val="1"/>
        </dgm:presLayoutVars>
      </dgm:prSet>
      <dgm:spPr/>
      <dgm:t>
        <a:bodyPr/>
        <a:lstStyle/>
        <a:p>
          <a:endParaRPr lang="en-US"/>
        </a:p>
      </dgm:t>
    </dgm:pt>
    <dgm:pt modelId="{8BDB8486-FFCA-4B39-BC4B-A6FCDC4ECD29}" type="pres">
      <dgm:prSet presAssocID="{ED89D3DD-A95E-4032-B975-B05F863D02B8}" presName="tile4" presStyleLbl="node1" presStyleIdx="3" presStyleCnt="4"/>
      <dgm:spPr/>
      <dgm:t>
        <a:bodyPr/>
        <a:lstStyle/>
        <a:p>
          <a:endParaRPr lang="en-US"/>
        </a:p>
      </dgm:t>
    </dgm:pt>
    <dgm:pt modelId="{786C18B1-D655-4A96-95B7-857DDD184E7A}" type="pres">
      <dgm:prSet presAssocID="{ED89D3DD-A95E-4032-B975-B05F863D02B8}" presName="tile4text" presStyleLbl="node1" presStyleIdx="3" presStyleCnt="4">
        <dgm:presLayoutVars>
          <dgm:chMax val="0"/>
          <dgm:chPref val="0"/>
          <dgm:bulletEnabled val="1"/>
        </dgm:presLayoutVars>
      </dgm:prSet>
      <dgm:spPr/>
      <dgm:t>
        <a:bodyPr/>
        <a:lstStyle/>
        <a:p>
          <a:endParaRPr lang="en-US"/>
        </a:p>
      </dgm:t>
    </dgm:pt>
    <dgm:pt modelId="{B8A2DB3B-E792-40BB-9D64-E445CB210AD7}" type="pres">
      <dgm:prSet presAssocID="{ED89D3DD-A95E-4032-B975-B05F863D02B8}" presName="centerTile" presStyleLbl="fgShp" presStyleIdx="0" presStyleCnt="1" custScaleX="186541" custScaleY="145844">
        <dgm:presLayoutVars>
          <dgm:chMax val="0"/>
          <dgm:chPref val="0"/>
        </dgm:presLayoutVars>
      </dgm:prSet>
      <dgm:spPr/>
      <dgm:t>
        <a:bodyPr/>
        <a:lstStyle/>
        <a:p>
          <a:endParaRPr lang="en-US"/>
        </a:p>
      </dgm:t>
    </dgm:pt>
  </dgm:ptLst>
  <dgm:cxnLst>
    <dgm:cxn modelId="{A883F8C6-A502-43CC-8812-26747A207A06}" type="presOf" srcId="{B80AF656-10E3-4916-BF13-45C3E65B8E41}" destId="{8BDB8486-FFCA-4B39-BC4B-A6FCDC4ECD29}" srcOrd="0" destOrd="0" presId="urn:microsoft.com/office/officeart/2005/8/layout/matrix1"/>
    <dgm:cxn modelId="{F06C01C9-A32F-42C8-A981-578C7E107113}" srcId="{D972CC42-4A35-4ADA-AC27-6D8D57635441}" destId="{B80AF656-10E3-4916-BF13-45C3E65B8E41}" srcOrd="3" destOrd="0" parTransId="{5744DF6D-CA8A-46AF-A917-53FB33AB9B38}" sibTransId="{A8416A70-9556-4514-8841-0615E71A7B4C}"/>
    <dgm:cxn modelId="{FEE2D185-E134-4CF1-89D3-0D3F8E3F54C9}" type="presOf" srcId="{10957C3D-6108-45A7-8093-C86DA2FDFAC9}" destId="{3B481FB9-8D97-4148-905D-9C78F0E33345}" srcOrd="1" destOrd="0" presId="urn:microsoft.com/office/officeart/2005/8/layout/matrix1"/>
    <dgm:cxn modelId="{8D2A15C1-C8E0-4E53-B355-B84A5B5D75E0}" srcId="{D972CC42-4A35-4ADA-AC27-6D8D57635441}" destId="{10957C3D-6108-45A7-8093-C86DA2FDFAC9}" srcOrd="1" destOrd="0" parTransId="{1DA8BBD9-DB07-4619-84B3-CAD9A0C5C6C4}" sibTransId="{A6B1AF09-590A-4030-914F-70B15AB5658A}"/>
    <dgm:cxn modelId="{295258BB-ACF5-40A6-B2B7-504358337481}" type="presOf" srcId="{ED89D3DD-A95E-4032-B975-B05F863D02B8}" destId="{65EF90E2-42B5-4D98-B21F-F66AE20A3C53}" srcOrd="0" destOrd="0" presId="urn:microsoft.com/office/officeart/2005/8/layout/matrix1"/>
    <dgm:cxn modelId="{28C26F50-DEE2-4D02-8D85-1ECC112E28B3}" srcId="{ED89D3DD-A95E-4032-B975-B05F863D02B8}" destId="{D972CC42-4A35-4ADA-AC27-6D8D57635441}" srcOrd="0" destOrd="0" parTransId="{F486860C-C6BC-41BE-9937-E78C2F2A0E82}" sibTransId="{7EE0BE81-135C-4FDF-B0BD-B0E626462557}"/>
    <dgm:cxn modelId="{1426DF56-1993-448C-9262-599310D66E1D}" type="presOf" srcId="{9D102094-EEBB-4DDF-ABE3-DAE058A3066E}" destId="{57237B14-41EC-46CE-8294-F2B8E42D015E}" srcOrd="0" destOrd="0" presId="urn:microsoft.com/office/officeart/2005/8/layout/matrix1"/>
    <dgm:cxn modelId="{AFB94352-97CA-4FE9-98FD-D3820907F27D}" type="presOf" srcId="{10957C3D-6108-45A7-8093-C86DA2FDFAC9}" destId="{136C0899-1B43-4078-9059-2D0CB57A3BA0}" srcOrd="0" destOrd="0" presId="urn:microsoft.com/office/officeart/2005/8/layout/matrix1"/>
    <dgm:cxn modelId="{C86DE3DB-13DB-4BA9-B70A-5E033709AEEC}" type="presOf" srcId="{B80AF656-10E3-4916-BF13-45C3E65B8E41}" destId="{786C18B1-D655-4A96-95B7-857DDD184E7A}" srcOrd="1" destOrd="0" presId="urn:microsoft.com/office/officeart/2005/8/layout/matrix1"/>
    <dgm:cxn modelId="{8FE31EBC-2D58-4B02-BF09-BB5EDC13A782}" type="presOf" srcId="{867479E1-3186-4FBF-8473-C93CA7878C1F}" destId="{22F32C27-AF6A-450A-B768-6345350746DB}" srcOrd="0" destOrd="0" presId="urn:microsoft.com/office/officeart/2005/8/layout/matrix1"/>
    <dgm:cxn modelId="{ADD171F1-BA13-4300-B89F-AC8529F10ACB}" type="presOf" srcId="{9D102094-EEBB-4DDF-ABE3-DAE058A3066E}" destId="{F8125270-15D6-47CD-A023-E81134D1314E}" srcOrd="1" destOrd="0" presId="urn:microsoft.com/office/officeart/2005/8/layout/matrix1"/>
    <dgm:cxn modelId="{BF31C1F5-2631-4CD1-B349-785F66D02E5E}" srcId="{D972CC42-4A35-4ADA-AC27-6D8D57635441}" destId="{867479E1-3186-4FBF-8473-C93CA7878C1F}" srcOrd="2" destOrd="0" parTransId="{8F811AF1-E061-4622-97CB-120C995761CE}" sibTransId="{6C7A024E-BD1C-4DA9-8E55-FF944D70DCE2}"/>
    <dgm:cxn modelId="{AFA3A31F-C68C-46F6-91EA-6F3C5C9F19A1}" type="presOf" srcId="{867479E1-3186-4FBF-8473-C93CA7878C1F}" destId="{E012A300-9EAF-4FF5-AC49-C6EBF161A1F6}" srcOrd="1" destOrd="0" presId="urn:microsoft.com/office/officeart/2005/8/layout/matrix1"/>
    <dgm:cxn modelId="{76B9DA4A-8CF4-4BD0-AC7C-540C9C46C061}" srcId="{D972CC42-4A35-4ADA-AC27-6D8D57635441}" destId="{9D102094-EEBB-4DDF-ABE3-DAE058A3066E}" srcOrd="0" destOrd="0" parTransId="{84371AC7-056C-441C-82FB-DD9882948986}" sibTransId="{201F1013-E1C8-4537-8CF8-8C92DED3E4B4}"/>
    <dgm:cxn modelId="{94BE5AD3-B8C2-4446-B2F1-88A5C7E9419F}" type="presOf" srcId="{D972CC42-4A35-4ADA-AC27-6D8D57635441}" destId="{B8A2DB3B-E792-40BB-9D64-E445CB210AD7}" srcOrd="0" destOrd="0" presId="urn:microsoft.com/office/officeart/2005/8/layout/matrix1"/>
    <dgm:cxn modelId="{CEA906CF-64BD-48C4-B671-7BF6BD0695BE}" type="presParOf" srcId="{65EF90E2-42B5-4D98-B21F-F66AE20A3C53}" destId="{140A24C9-75A2-432A-A2A7-ECB9E858E620}" srcOrd="0" destOrd="0" presId="urn:microsoft.com/office/officeart/2005/8/layout/matrix1"/>
    <dgm:cxn modelId="{470AB3B6-1B62-4DE9-9E97-1B290B76D590}" type="presParOf" srcId="{140A24C9-75A2-432A-A2A7-ECB9E858E620}" destId="{57237B14-41EC-46CE-8294-F2B8E42D015E}" srcOrd="0" destOrd="0" presId="urn:microsoft.com/office/officeart/2005/8/layout/matrix1"/>
    <dgm:cxn modelId="{3608BCF9-E052-4274-850F-0DE60C818A12}" type="presParOf" srcId="{140A24C9-75A2-432A-A2A7-ECB9E858E620}" destId="{F8125270-15D6-47CD-A023-E81134D1314E}" srcOrd="1" destOrd="0" presId="urn:microsoft.com/office/officeart/2005/8/layout/matrix1"/>
    <dgm:cxn modelId="{374DAA97-B59A-4604-A6FA-1F11E95315AD}" type="presParOf" srcId="{140A24C9-75A2-432A-A2A7-ECB9E858E620}" destId="{136C0899-1B43-4078-9059-2D0CB57A3BA0}" srcOrd="2" destOrd="0" presId="urn:microsoft.com/office/officeart/2005/8/layout/matrix1"/>
    <dgm:cxn modelId="{3D55A926-0FD9-41BD-A445-701ADF0D2C33}" type="presParOf" srcId="{140A24C9-75A2-432A-A2A7-ECB9E858E620}" destId="{3B481FB9-8D97-4148-905D-9C78F0E33345}" srcOrd="3" destOrd="0" presId="urn:microsoft.com/office/officeart/2005/8/layout/matrix1"/>
    <dgm:cxn modelId="{AD6FC937-A75A-4C32-BAD9-6DA13B19B2C9}" type="presParOf" srcId="{140A24C9-75A2-432A-A2A7-ECB9E858E620}" destId="{22F32C27-AF6A-450A-B768-6345350746DB}" srcOrd="4" destOrd="0" presId="urn:microsoft.com/office/officeart/2005/8/layout/matrix1"/>
    <dgm:cxn modelId="{E51EC000-A25B-455D-8183-BC7A9ECF5EE8}" type="presParOf" srcId="{140A24C9-75A2-432A-A2A7-ECB9E858E620}" destId="{E012A300-9EAF-4FF5-AC49-C6EBF161A1F6}" srcOrd="5" destOrd="0" presId="urn:microsoft.com/office/officeart/2005/8/layout/matrix1"/>
    <dgm:cxn modelId="{FCC51AC0-C79B-40C6-8E5D-3C1FD53F0525}" type="presParOf" srcId="{140A24C9-75A2-432A-A2A7-ECB9E858E620}" destId="{8BDB8486-FFCA-4B39-BC4B-A6FCDC4ECD29}" srcOrd="6" destOrd="0" presId="urn:microsoft.com/office/officeart/2005/8/layout/matrix1"/>
    <dgm:cxn modelId="{CFF05D6B-E42E-40B2-B046-C9CAEC00F31D}" type="presParOf" srcId="{140A24C9-75A2-432A-A2A7-ECB9E858E620}" destId="{786C18B1-D655-4A96-95B7-857DDD184E7A}" srcOrd="7" destOrd="0" presId="urn:microsoft.com/office/officeart/2005/8/layout/matrix1"/>
    <dgm:cxn modelId="{95E32CC0-62D3-4A18-8ABE-C5689E69C561}" type="presParOf" srcId="{65EF90E2-42B5-4D98-B21F-F66AE20A3C53}" destId="{B8A2DB3B-E792-40BB-9D64-E445CB210AD7}" srcOrd="1" destOrd="0" presId="urn:microsoft.com/office/officeart/2005/8/layout/matrix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0.13917</cdr:x>
      <cdr:y>0.20973</cdr:y>
    </cdr:from>
    <cdr:to>
      <cdr:x>0.22356</cdr:x>
      <cdr:y>0.26367</cdr:y>
    </cdr:to>
    <cdr:sp macro="" textlink="">
      <cdr:nvSpPr>
        <cdr:cNvPr id="2" name="TextBox 2">
          <a:extLst xmlns:a="http://schemas.openxmlformats.org/drawingml/2006/main">
            <a:ext uri="{FF2B5EF4-FFF2-40B4-BE49-F238E27FC236}">
              <a16:creationId xmlns:a16="http://schemas.microsoft.com/office/drawing/2014/main" xmlns="" id="{D73F117D-D5B6-46E8-802F-9E4E6C3BF429}"/>
            </a:ext>
          </a:extLst>
        </cdr:cNvPr>
        <cdr:cNvSpPr txBox="1"/>
      </cdr:nvSpPr>
      <cdr:spPr>
        <a:xfrm xmlns:a="http://schemas.openxmlformats.org/drawingml/2006/main">
          <a:off x="1145348" y="1077099"/>
          <a:ext cx="69442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chemeClr val="tx1">
                  <a:lumMod val="50000"/>
                  <a:lumOff val="50000"/>
                </a:schemeClr>
              </a:solidFill>
            </a:rPr>
            <a:t>$87,120</a:t>
          </a:r>
        </a:p>
      </cdr:txBody>
    </cdr:sp>
  </cdr:relSizeAnchor>
  <cdr:relSizeAnchor xmlns:cdr="http://schemas.openxmlformats.org/drawingml/2006/chartDrawing">
    <cdr:from>
      <cdr:x>0.13889</cdr:x>
      <cdr:y>0.54451</cdr:y>
    </cdr:from>
    <cdr:to>
      <cdr:x>0.22327</cdr:x>
      <cdr:y>0.59845</cdr:y>
    </cdr:to>
    <cdr:sp macro="" textlink="">
      <cdr:nvSpPr>
        <cdr:cNvPr id="3" name="TextBox 2">
          <a:extLst xmlns:a="http://schemas.openxmlformats.org/drawingml/2006/main">
            <a:ext uri="{FF2B5EF4-FFF2-40B4-BE49-F238E27FC236}">
              <a16:creationId xmlns:a16="http://schemas.microsoft.com/office/drawing/2014/main" xmlns="" id="{D73F117D-D5B6-46E8-802F-9E4E6C3BF429}"/>
            </a:ext>
          </a:extLst>
        </cdr:cNvPr>
        <cdr:cNvSpPr txBox="1"/>
      </cdr:nvSpPr>
      <cdr:spPr>
        <a:xfrm xmlns:a="http://schemas.openxmlformats.org/drawingml/2006/main">
          <a:off x="1143000" y="2796381"/>
          <a:ext cx="69442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chemeClr val="tx1">
                  <a:lumMod val="50000"/>
                  <a:lumOff val="50000"/>
                </a:schemeClr>
              </a:solidFill>
            </a:rPr>
            <a:t>$32,010</a:t>
          </a:r>
        </a:p>
      </cdr:txBody>
    </cdr:sp>
  </cdr:relSizeAnchor>
  <cdr:relSizeAnchor xmlns:cdr="http://schemas.openxmlformats.org/drawingml/2006/chartDrawing">
    <cdr:from>
      <cdr:x>0.13917</cdr:x>
      <cdr:y>0.43122</cdr:y>
    </cdr:from>
    <cdr:to>
      <cdr:x>0.22356</cdr:x>
      <cdr:y>0.48516</cdr:y>
    </cdr:to>
    <cdr:sp macro="" textlink="">
      <cdr:nvSpPr>
        <cdr:cNvPr id="4" name="TextBox 2">
          <a:extLst xmlns:a="http://schemas.openxmlformats.org/drawingml/2006/main">
            <a:ext uri="{FF2B5EF4-FFF2-40B4-BE49-F238E27FC236}">
              <a16:creationId xmlns:a16="http://schemas.microsoft.com/office/drawing/2014/main" xmlns="" id="{D73F117D-D5B6-46E8-802F-9E4E6C3BF429}"/>
            </a:ext>
          </a:extLst>
        </cdr:cNvPr>
        <cdr:cNvSpPr txBox="1"/>
      </cdr:nvSpPr>
      <cdr:spPr>
        <a:xfrm xmlns:a="http://schemas.openxmlformats.org/drawingml/2006/main">
          <a:off x="1145348" y="2214582"/>
          <a:ext cx="69442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chemeClr val="tx1">
                  <a:lumMod val="50000"/>
                  <a:lumOff val="50000"/>
                </a:schemeClr>
              </a:solidFill>
            </a:rPr>
            <a:t>$33,000</a:t>
          </a:r>
        </a:p>
      </cdr:txBody>
    </cdr:sp>
  </cdr:relSizeAnchor>
  <cdr:relSizeAnchor xmlns:cdr="http://schemas.openxmlformats.org/drawingml/2006/chartDrawing">
    <cdr:from>
      <cdr:x>0.01564</cdr:x>
      <cdr:y>0.89568</cdr:y>
    </cdr:from>
    <cdr:to>
      <cdr:x>0.22356</cdr:x>
      <cdr:y>0.94961</cdr:y>
    </cdr:to>
    <cdr:sp macro="" textlink="">
      <cdr:nvSpPr>
        <cdr:cNvPr id="5" name="TextBox 2">
          <a:extLst xmlns:a="http://schemas.openxmlformats.org/drawingml/2006/main">
            <a:ext uri="{FF2B5EF4-FFF2-40B4-BE49-F238E27FC236}">
              <a16:creationId xmlns:a16="http://schemas.microsoft.com/office/drawing/2014/main" xmlns="" id="{D73F117D-D5B6-46E8-802F-9E4E6C3BF429}"/>
            </a:ext>
          </a:extLst>
        </cdr:cNvPr>
        <cdr:cNvSpPr txBox="1"/>
      </cdr:nvSpPr>
      <cdr:spPr>
        <a:xfrm xmlns:a="http://schemas.openxmlformats.org/drawingml/2006/main">
          <a:off x="128723" y="4599801"/>
          <a:ext cx="1711046"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chemeClr val="tx1">
                  <a:lumMod val="50000"/>
                  <a:lumOff val="50000"/>
                </a:schemeClr>
              </a:solidFill>
            </a:rPr>
            <a:t>Annual Income: $26,920</a:t>
          </a:r>
        </a:p>
      </cdr:txBody>
    </cdr:sp>
  </cdr:relSizeAnchor>
  <cdr:relSizeAnchor xmlns:cdr="http://schemas.openxmlformats.org/drawingml/2006/chartDrawing">
    <cdr:from>
      <cdr:x>0.13917</cdr:x>
      <cdr:y>0.6677</cdr:y>
    </cdr:from>
    <cdr:to>
      <cdr:x>0.22356</cdr:x>
      <cdr:y>0.72163</cdr:y>
    </cdr:to>
    <cdr:sp macro="" textlink="">
      <cdr:nvSpPr>
        <cdr:cNvPr id="6" name="TextBox 2">
          <a:extLst xmlns:a="http://schemas.openxmlformats.org/drawingml/2006/main">
            <a:ext uri="{FF2B5EF4-FFF2-40B4-BE49-F238E27FC236}">
              <a16:creationId xmlns:a16="http://schemas.microsoft.com/office/drawing/2014/main" xmlns="" id="{D73F117D-D5B6-46E8-802F-9E4E6C3BF429}"/>
            </a:ext>
          </a:extLst>
        </cdr:cNvPr>
        <cdr:cNvSpPr txBox="1"/>
      </cdr:nvSpPr>
      <cdr:spPr>
        <a:xfrm xmlns:a="http://schemas.openxmlformats.org/drawingml/2006/main">
          <a:off x="1145348" y="3429000"/>
          <a:ext cx="69442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chemeClr val="tx1">
                  <a:lumMod val="50000"/>
                  <a:lumOff val="50000"/>
                </a:schemeClr>
              </a:solidFill>
            </a:rPr>
            <a:t>$30,700</a:t>
          </a:r>
        </a:p>
      </cdr:txBody>
    </cdr:sp>
  </cdr:relSizeAnchor>
  <cdr:relSizeAnchor xmlns:cdr="http://schemas.openxmlformats.org/drawingml/2006/chartDrawing">
    <cdr:from>
      <cdr:x>0.13917</cdr:x>
      <cdr:y>0.77968</cdr:y>
    </cdr:from>
    <cdr:to>
      <cdr:x>0.22356</cdr:x>
      <cdr:y>0.83362</cdr:y>
    </cdr:to>
    <cdr:sp macro="" textlink="">
      <cdr:nvSpPr>
        <cdr:cNvPr id="7" name="TextBox 2">
          <a:extLst xmlns:a="http://schemas.openxmlformats.org/drawingml/2006/main">
            <a:ext uri="{FF2B5EF4-FFF2-40B4-BE49-F238E27FC236}">
              <a16:creationId xmlns:a16="http://schemas.microsoft.com/office/drawing/2014/main" xmlns="" id="{D73F117D-D5B6-46E8-802F-9E4E6C3BF429}"/>
            </a:ext>
          </a:extLst>
        </cdr:cNvPr>
        <cdr:cNvSpPr txBox="1"/>
      </cdr:nvSpPr>
      <cdr:spPr>
        <a:xfrm xmlns:a="http://schemas.openxmlformats.org/drawingml/2006/main">
          <a:off x="1145348" y="4004102"/>
          <a:ext cx="69442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chemeClr val="tx1">
                  <a:lumMod val="50000"/>
                  <a:lumOff val="50000"/>
                </a:schemeClr>
              </a:solidFill>
            </a:rPr>
            <a:t>$29,470</a:t>
          </a:r>
        </a:p>
      </cdr:txBody>
    </cdr:sp>
  </cdr:relSizeAnchor>
  <cdr:relSizeAnchor xmlns:cdr="http://schemas.openxmlformats.org/drawingml/2006/chartDrawing">
    <cdr:from>
      <cdr:x>0.13917</cdr:x>
      <cdr:y>0.33585</cdr:y>
    </cdr:from>
    <cdr:to>
      <cdr:x>0.22356</cdr:x>
      <cdr:y>0.38979</cdr:y>
    </cdr:to>
    <cdr:sp macro="" textlink="">
      <cdr:nvSpPr>
        <cdr:cNvPr id="8" name="TextBox 2">
          <a:extLst xmlns:a="http://schemas.openxmlformats.org/drawingml/2006/main">
            <a:ext uri="{FF2B5EF4-FFF2-40B4-BE49-F238E27FC236}">
              <a16:creationId xmlns:a16="http://schemas.microsoft.com/office/drawing/2014/main" xmlns="" id="{D73F117D-D5B6-46E8-802F-9E4E6C3BF429}"/>
            </a:ext>
          </a:extLst>
        </cdr:cNvPr>
        <cdr:cNvSpPr txBox="1"/>
      </cdr:nvSpPr>
      <cdr:spPr>
        <a:xfrm xmlns:a="http://schemas.openxmlformats.org/drawingml/2006/main">
          <a:off x="1145348" y="1724799"/>
          <a:ext cx="69442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chemeClr val="tx1">
                  <a:lumMod val="50000"/>
                  <a:lumOff val="50000"/>
                </a:schemeClr>
              </a:solidFill>
            </a:rPr>
            <a:t>$49,020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F250D533-8F91-4B13-9FAA-76DC31DAC3E5}" type="datetimeFigureOut">
              <a:rPr lang="en-US" smtClean="0"/>
              <a:pPr/>
              <a:t>10/21/2020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6F898363-B828-425D-A9D0-586F56C23720}"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45290BE-8259-4DE9-A41B-B28F9F73CD40}" type="datetimeFigureOut">
              <a:rPr lang="en-US" smtClean="0"/>
              <a:pPr/>
              <a:t>10/21/2020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7FA19457-2B83-4489-83A3-F724B34B4998}" type="slidenum">
              <a:rPr lang="en-US" smtClean="0"/>
              <a:pPr/>
              <a:t>‹#›</a:t>
            </a:fld>
            <a:endParaRPr lang="en-US"/>
          </a:p>
        </p:txBody>
      </p:sp>
    </p:spTree>
    <p:extLst>
      <p:ext uri="{BB962C8B-B14F-4D97-AF65-F5344CB8AC3E}">
        <p14:creationId xmlns:p14="http://schemas.microsoft.com/office/powerpoint/2010/main" val="208762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A19457-2B83-4489-83A3-F724B34B4998}" type="slidenum">
              <a:rPr lang="en-US" smtClean="0"/>
              <a:pPr/>
              <a:t>1</a:t>
            </a:fld>
            <a:endParaRPr lang="en-US" dirty="0"/>
          </a:p>
        </p:txBody>
      </p:sp>
    </p:spTree>
    <p:extLst>
      <p:ext uri="{BB962C8B-B14F-4D97-AF65-F5344CB8AC3E}">
        <p14:creationId xmlns:p14="http://schemas.microsoft.com/office/powerpoint/2010/main" val="396112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latin typeface="Tahoma" pitchFamily="34" charset="0"/>
                <a:ea typeface="Tahoma" pitchFamily="34" charset="0"/>
                <a:cs typeface="Tahoma" pitchFamily="34" charset="0"/>
              </a:rPr>
              <a:t>Slide 10: </a:t>
            </a:r>
          </a:p>
          <a:p>
            <a:r>
              <a:rPr lang="en-US" sz="1200" b="0" dirty="0">
                <a:latin typeface="Tahoma" pitchFamily="34" charset="0"/>
                <a:ea typeface="Tahoma" pitchFamily="34" charset="0"/>
                <a:cs typeface="Tahoma" pitchFamily="34" charset="0"/>
              </a:rPr>
              <a:t>The state develops income thresholds: Extremely low, very low, low, and moderate based on a percentage of the median income for the county. These income thresholds determine who is eligible for affordable housing.</a:t>
            </a:r>
          </a:p>
          <a:p>
            <a:endParaRPr lang="en-US" sz="1200" b="0" dirty="0">
              <a:latin typeface="Tahoma" pitchFamily="34" charset="0"/>
              <a:ea typeface="Tahoma" pitchFamily="34" charset="0"/>
              <a:cs typeface="Tahoma" pitchFamily="34" charset="0"/>
            </a:endParaRPr>
          </a:p>
          <a:p>
            <a:endParaRPr lang="en-US" sz="1200" b="0" dirty="0">
              <a:latin typeface="Tahoma" pitchFamily="34" charset="0"/>
              <a:ea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t>Notes (not for script)</a:t>
            </a:r>
          </a:p>
          <a:p>
            <a:r>
              <a:rPr lang="en-US" sz="1200" b="0" dirty="0">
                <a:latin typeface="Tahoma" pitchFamily="34" charset="0"/>
                <a:ea typeface="Tahoma" pitchFamily="34" charset="0"/>
                <a:cs typeface="Tahoma" pitchFamily="34" charset="0"/>
              </a:rPr>
              <a:t>Source: CA HCD, 2020</a:t>
            </a:r>
          </a:p>
          <a:p>
            <a:endParaRPr lang="en-US" dirty="0"/>
          </a:p>
        </p:txBody>
      </p:sp>
      <p:sp>
        <p:nvSpPr>
          <p:cNvPr id="4" name="Slide Number Placeholder 3"/>
          <p:cNvSpPr>
            <a:spLocks noGrp="1"/>
          </p:cNvSpPr>
          <p:nvPr>
            <p:ph type="sldNum" sz="quarter" idx="10"/>
          </p:nvPr>
        </p:nvSpPr>
        <p:spPr/>
        <p:txBody>
          <a:bodyPr/>
          <a:lstStyle/>
          <a:p>
            <a:pPr>
              <a:defRPr/>
            </a:pPr>
            <a:fld id="{B52F872F-9C01-4C8F-80BB-9672DAE13F87}" type="slidenum">
              <a:rPr lang="en-US" altLang="en-US" smtClean="0"/>
              <a:pPr>
                <a:defRPr/>
              </a:pPr>
              <a:t>10</a:t>
            </a:fld>
            <a:endParaRPr lang="en-US" altLang="en-US"/>
          </a:p>
        </p:txBody>
      </p:sp>
    </p:spTree>
    <p:extLst>
      <p:ext uri="{BB962C8B-B14F-4D97-AF65-F5344CB8AC3E}">
        <p14:creationId xmlns:p14="http://schemas.microsoft.com/office/powerpoint/2010/main" val="2283352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kern="1200" dirty="0">
                <a:solidFill>
                  <a:schemeClr val="tx1"/>
                </a:solidFill>
                <a:latin typeface="+mn-lt"/>
                <a:ea typeface="+mn-ea"/>
                <a:cs typeface="+mn-cs"/>
              </a:rPr>
              <a:t>Slide 11: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kern="1200" dirty="0">
                <a:solidFill>
                  <a:schemeClr val="tx1"/>
                </a:solidFill>
                <a:latin typeface="+mn-lt"/>
                <a:ea typeface="+mn-ea"/>
                <a:cs typeface="+mn-cs"/>
              </a:rPr>
              <a:t>It is useful to compare standard salaries to local housing costs. This graphic compares average rents and mortgage costs with what is affordable for a person making that income. You can see that for example, for the retail salesperson, the median rent in Baldwin Park is not affordable.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t>Notes (not for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kern="1200" dirty="0">
                <a:solidFill>
                  <a:schemeClr val="tx1"/>
                </a:solidFill>
                <a:latin typeface="+mn-lt"/>
                <a:ea typeface="+mn-ea"/>
                <a:cs typeface="+mn-cs"/>
              </a:rPr>
              <a:t>Sources: U.S. Department of Labor, Bureau of Labor Statistics: </a:t>
            </a:r>
            <a:r>
              <a:rPr lang="en-US" altLang="en-US" sz="1200" i="0" kern="1200" dirty="0">
                <a:solidFill>
                  <a:schemeClr val="tx1"/>
                </a:solidFill>
                <a:latin typeface="+mn-lt"/>
                <a:ea typeface="+mn-ea"/>
                <a:cs typeface="+mn-cs"/>
              </a:rPr>
              <a:t>May 2019 Metropolitan and Nonmetropolitan Area Occupational Employment and Wage Estimates, </a:t>
            </a:r>
            <a:r>
              <a:rPr lang="es-ES" sz="1200" b="0" i="0" kern="1200" dirty="0">
                <a:solidFill>
                  <a:schemeClr val="tx1"/>
                </a:solidFill>
                <a:effectLst/>
                <a:latin typeface="+mn-lt"/>
                <a:ea typeface="+mn-ea"/>
                <a:cs typeface="+mn-cs"/>
              </a:rPr>
              <a:t>Los </a:t>
            </a:r>
            <a:r>
              <a:rPr lang="es-ES" sz="1200" b="0" i="0" kern="1200" dirty="0" err="1">
                <a:solidFill>
                  <a:schemeClr val="tx1"/>
                </a:solidFill>
                <a:effectLst/>
                <a:latin typeface="+mn-lt"/>
                <a:ea typeface="+mn-ea"/>
                <a:cs typeface="+mn-cs"/>
              </a:rPr>
              <a:t>Angeles</a:t>
            </a:r>
            <a:r>
              <a:rPr lang="es-ES" sz="1200" b="0" i="0" kern="1200" dirty="0">
                <a:solidFill>
                  <a:schemeClr val="tx1"/>
                </a:solidFill>
                <a:effectLst/>
                <a:latin typeface="+mn-lt"/>
                <a:ea typeface="+mn-ea"/>
                <a:cs typeface="+mn-cs"/>
              </a:rPr>
              <a:t>, Long Beach, Anaheim, CA</a:t>
            </a:r>
            <a:r>
              <a:rPr lang="en-US" altLang="en-US" sz="1200" b="0" i="0" kern="1200" dirty="0">
                <a:solidFill>
                  <a:schemeClr val="tx1"/>
                </a:solidFill>
                <a:latin typeface="+mn-lt"/>
                <a:ea typeface="+mn-ea"/>
                <a:cs typeface="+mn-cs"/>
              </a:rPr>
              <a:t>; </a:t>
            </a:r>
          </a:p>
          <a:p>
            <a:r>
              <a:rPr lang="en-US" dirty="0"/>
              <a:t>Rentacafe.com – Average rent $1549; last updated Feb 2020 (avg apartment size 763 sf)</a:t>
            </a:r>
          </a:p>
          <a:p>
            <a:r>
              <a:rPr lang="en-US" dirty="0" err="1"/>
              <a:t>Corelogic</a:t>
            </a:r>
            <a:r>
              <a:rPr lang="en-US" dirty="0"/>
              <a:t> August 2020: $499,500, assumes interest rate of 3.92% and 30 year mortgage</a:t>
            </a:r>
          </a:p>
        </p:txBody>
      </p:sp>
      <p:sp>
        <p:nvSpPr>
          <p:cNvPr id="4" name="Slide Number Placeholder 3"/>
          <p:cNvSpPr>
            <a:spLocks noGrp="1"/>
          </p:cNvSpPr>
          <p:nvPr>
            <p:ph type="sldNum" sz="quarter" idx="5"/>
          </p:nvPr>
        </p:nvSpPr>
        <p:spPr/>
        <p:txBody>
          <a:bodyPr/>
          <a:lstStyle/>
          <a:p>
            <a:fld id="{7FA19457-2B83-4489-83A3-F724B34B4998}" type="slidenum">
              <a:rPr lang="en-US" smtClean="0"/>
              <a:pPr/>
              <a:t>11</a:t>
            </a:fld>
            <a:endParaRPr lang="en-US"/>
          </a:p>
        </p:txBody>
      </p:sp>
    </p:spTree>
    <p:extLst>
      <p:ext uri="{BB962C8B-B14F-4D97-AF65-F5344CB8AC3E}">
        <p14:creationId xmlns:p14="http://schemas.microsoft.com/office/powerpoint/2010/main" val="1566866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kern="0" dirty="0">
                <a:solidFill>
                  <a:srgbClr val="292929"/>
                </a:solidFill>
                <a:ea typeface="Tahoma" pitchFamily="34" charset="0"/>
                <a:cs typeface="Tahoma" pitchFamily="34" charset="0"/>
              </a:rPr>
              <a:t>Slide 12: </a:t>
            </a:r>
          </a:p>
          <a:p>
            <a:pPr defTabSz="924916">
              <a:defRPr/>
            </a:pPr>
            <a:r>
              <a:rPr lang="en-US" kern="0" dirty="0">
                <a:solidFill>
                  <a:srgbClr val="292929"/>
                </a:solidFill>
                <a:ea typeface="Tahoma" pitchFamily="34" charset="0"/>
                <a:cs typeface="Tahoma" pitchFamily="34" charset="0"/>
              </a:rPr>
              <a:t>You may have heard the word “RHNA” discussed recently. This is an acronym for the Regional Housing Needs Allocation. </a:t>
            </a:r>
          </a:p>
          <a:p>
            <a:pPr defTabSz="924916">
              <a:defRPr/>
            </a:pPr>
            <a:endParaRPr lang="en-US" kern="0" dirty="0">
              <a:solidFill>
                <a:srgbClr val="292929"/>
              </a:solidFill>
              <a:ea typeface="Tahoma" pitchFamily="34" charset="0"/>
              <a:cs typeface="Tahoma" pitchFamily="34" charset="0"/>
            </a:endParaRPr>
          </a:p>
          <a:p>
            <a:pPr defTabSz="924916">
              <a:defRPr/>
            </a:pPr>
            <a:r>
              <a:rPr lang="en-US" kern="0" dirty="0">
                <a:solidFill>
                  <a:srgbClr val="292929"/>
                </a:solidFill>
                <a:ea typeface="Tahoma" pitchFamily="34" charset="0"/>
                <a:cs typeface="Tahoma" pitchFamily="34" charset="0"/>
              </a:rPr>
              <a:t>The RHNA is the number of housing units the State agency, HCD, determines are needed on a regional basis. The RHNA identified for the Southern California region is 1.34 million housing units over the next 8 years. The Southern CA regional government then develops a methodology to allocate these units to each jurisdiction. The allocation identified for Baldwin Park is 1,996 units. </a:t>
            </a:r>
          </a:p>
        </p:txBody>
      </p:sp>
      <p:sp>
        <p:nvSpPr>
          <p:cNvPr id="4" name="Slide Number Placeholder 3"/>
          <p:cNvSpPr>
            <a:spLocks noGrp="1"/>
          </p:cNvSpPr>
          <p:nvPr>
            <p:ph type="sldNum" sz="quarter" idx="5"/>
          </p:nvPr>
        </p:nvSpPr>
        <p:spPr/>
        <p:txBody>
          <a:bodyPr/>
          <a:lstStyle/>
          <a:p>
            <a:fld id="{7FA19457-2B83-4489-83A3-F724B34B4998}" type="slidenum">
              <a:rPr lang="en-US" smtClean="0"/>
              <a:pPr/>
              <a:t>12</a:t>
            </a:fld>
            <a:endParaRPr lang="en-US" dirty="0"/>
          </a:p>
        </p:txBody>
      </p:sp>
    </p:spTree>
    <p:extLst>
      <p:ext uri="{BB962C8B-B14F-4D97-AF65-F5344CB8AC3E}">
        <p14:creationId xmlns:p14="http://schemas.microsoft.com/office/powerpoint/2010/main" val="4231655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916" rtl="0" eaLnBrk="1" fontAlgn="auto" latinLnBrk="0" hangingPunct="1">
              <a:lnSpc>
                <a:spcPct val="100000"/>
              </a:lnSpc>
              <a:spcBef>
                <a:spcPts val="0"/>
              </a:spcBef>
              <a:spcAft>
                <a:spcPts val="0"/>
              </a:spcAft>
              <a:buClrTx/>
              <a:buSzTx/>
              <a:buFontTx/>
              <a:buNone/>
              <a:tabLst/>
              <a:defRPr/>
            </a:pPr>
            <a:r>
              <a:rPr lang="en-US" altLang="en-US" sz="1200" b="0" i="0" dirty="0"/>
              <a:t>Slide 13:</a:t>
            </a:r>
          </a:p>
          <a:p>
            <a:pPr marL="0" marR="0" lvl="0" indent="0" algn="l" defTabSz="924916" rtl="0" eaLnBrk="1" fontAlgn="auto" latinLnBrk="0" hangingPunct="1">
              <a:lnSpc>
                <a:spcPct val="100000"/>
              </a:lnSpc>
              <a:spcBef>
                <a:spcPts val="0"/>
              </a:spcBef>
              <a:spcAft>
                <a:spcPts val="0"/>
              </a:spcAft>
              <a:buClrTx/>
              <a:buSzTx/>
              <a:buFontTx/>
              <a:buNone/>
              <a:tabLst/>
              <a:defRPr/>
            </a:pPr>
            <a:r>
              <a:rPr lang="en-US" altLang="en-US" sz="1200" b="0" i="0" dirty="0"/>
              <a:t>Each jurisdiction in the state is given a RHNA, which is somewhat determined based on proximity to transit and services. </a:t>
            </a:r>
          </a:p>
          <a:p>
            <a:pPr marL="0" marR="0" lvl="0" indent="0" algn="l" defTabSz="924916" rtl="0" eaLnBrk="1" fontAlgn="auto" latinLnBrk="0" hangingPunct="1">
              <a:lnSpc>
                <a:spcPct val="100000"/>
              </a:lnSpc>
              <a:spcBef>
                <a:spcPts val="0"/>
              </a:spcBef>
              <a:spcAft>
                <a:spcPts val="0"/>
              </a:spcAft>
              <a:buClrTx/>
              <a:buSzTx/>
              <a:buFontTx/>
              <a:buNone/>
              <a:tabLst/>
              <a:defRPr/>
            </a:pPr>
            <a:endParaRPr lang="en-US" altLang="en-US" sz="1200" b="0" i="1" dirty="0"/>
          </a:p>
          <a:p>
            <a:pPr marL="0" marR="0" lvl="0" indent="0" algn="l" defTabSz="924916" rtl="0" eaLnBrk="1" fontAlgn="auto" latinLnBrk="0" hangingPunct="1">
              <a:lnSpc>
                <a:spcPct val="100000"/>
              </a:lnSpc>
              <a:spcBef>
                <a:spcPts val="0"/>
              </a:spcBef>
              <a:spcAft>
                <a:spcPts val="0"/>
              </a:spcAft>
              <a:buClrTx/>
              <a:buSzTx/>
              <a:buFontTx/>
              <a:buNone/>
              <a:tabLst/>
              <a:defRPr/>
            </a:pPr>
            <a:r>
              <a:rPr lang="en-US" sz="1200" b="0" i="1" dirty="0"/>
              <a:t>Notes (not for script)</a:t>
            </a:r>
          </a:p>
          <a:p>
            <a:pPr marL="0" marR="0" lvl="0" indent="0" algn="l" defTabSz="924916" rtl="0" eaLnBrk="1" fontAlgn="auto" latinLnBrk="0" hangingPunct="1">
              <a:lnSpc>
                <a:spcPct val="100000"/>
              </a:lnSpc>
              <a:spcBef>
                <a:spcPts val="0"/>
              </a:spcBef>
              <a:spcAft>
                <a:spcPts val="0"/>
              </a:spcAft>
              <a:buClrTx/>
              <a:buSzTx/>
              <a:buFontTx/>
              <a:buNone/>
              <a:tabLst/>
              <a:defRPr/>
            </a:pPr>
            <a:r>
              <a:rPr lang="en-US" altLang="en-US" sz="1200" b="0" i="0" dirty="0"/>
              <a:t>Source(s): </a:t>
            </a:r>
          </a:p>
          <a:p>
            <a:pPr marL="0" marR="0" lvl="0" indent="0" algn="l" defTabSz="924916" rtl="0" eaLnBrk="1" fontAlgn="auto" latinLnBrk="0" hangingPunct="1">
              <a:lnSpc>
                <a:spcPct val="100000"/>
              </a:lnSpc>
              <a:spcBef>
                <a:spcPts val="0"/>
              </a:spcBef>
              <a:spcAft>
                <a:spcPts val="0"/>
              </a:spcAft>
              <a:buClrTx/>
              <a:buSzTx/>
              <a:buFontTx/>
              <a:buNone/>
              <a:tabLst/>
              <a:defRPr/>
            </a:pPr>
            <a:r>
              <a:rPr lang="en-US" altLang="en-US" sz="1200" b="0" i="0" dirty="0"/>
              <a:t>Population and Housing Units 2020 Estimate: DOF E-5 2020 (1/1/2020)</a:t>
            </a:r>
          </a:p>
          <a:p>
            <a:pPr marL="0" marR="0" lvl="0" indent="0" algn="l" defTabSz="924916" rtl="0" eaLnBrk="1" fontAlgn="auto" latinLnBrk="0" hangingPunct="1">
              <a:lnSpc>
                <a:spcPct val="100000"/>
              </a:lnSpc>
              <a:spcBef>
                <a:spcPts val="0"/>
              </a:spcBef>
              <a:spcAft>
                <a:spcPts val="0"/>
              </a:spcAft>
              <a:buClrTx/>
              <a:buSzTx/>
              <a:buFontTx/>
              <a:buNone/>
              <a:tabLst/>
              <a:defRPr/>
            </a:pPr>
            <a:r>
              <a:rPr lang="en-US" altLang="en-US" sz="1200" b="0" i="0" dirty="0"/>
              <a:t>Draft 2021-2029 RHNA: SCAG Draft RHNA, 4Sept2020. </a:t>
            </a:r>
          </a:p>
          <a:p>
            <a:pPr defTabSz="924916">
              <a:defRPr/>
            </a:pPr>
            <a:endParaRPr lang="en-US" b="0" kern="0" dirty="0">
              <a:solidFill>
                <a:srgbClr val="292929"/>
              </a:solidFill>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fld id="{7FA19457-2B83-4489-83A3-F724B34B4998}" type="slidenum">
              <a:rPr lang="en-US" smtClean="0"/>
              <a:pPr/>
              <a:t>13</a:t>
            </a:fld>
            <a:endParaRPr lang="en-US" dirty="0"/>
          </a:p>
        </p:txBody>
      </p:sp>
    </p:spTree>
    <p:extLst>
      <p:ext uri="{BB962C8B-B14F-4D97-AF65-F5344CB8AC3E}">
        <p14:creationId xmlns:p14="http://schemas.microsoft.com/office/powerpoint/2010/main" val="2745341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kern="0" dirty="0">
                <a:solidFill>
                  <a:srgbClr val="292929"/>
                </a:solidFill>
                <a:ea typeface="Tahoma" pitchFamily="34" charset="0"/>
                <a:cs typeface="Tahoma" pitchFamily="34" charset="0"/>
              </a:rPr>
              <a:t>Slide 14</a:t>
            </a:r>
          </a:p>
          <a:p>
            <a:pPr defTabSz="924916">
              <a:defRPr/>
            </a:pPr>
            <a:r>
              <a:rPr lang="en-US" kern="0" dirty="0">
                <a:solidFill>
                  <a:srgbClr val="292929"/>
                </a:solidFill>
                <a:ea typeface="Tahoma" pitchFamily="34" charset="0"/>
                <a:cs typeface="Tahoma" pitchFamily="34" charset="0"/>
              </a:rPr>
              <a:t>The RHNA is broken down by income category; 849 units are very low- and low-income, 262 moderate-income, and 885 above moderate-income or market rate.</a:t>
            </a:r>
          </a:p>
          <a:p>
            <a:pPr defTabSz="924916">
              <a:defRPr/>
            </a:pPr>
            <a:endParaRPr lang="en-US" kern="0" dirty="0">
              <a:solidFill>
                <a:srgbClr val="292929"/>
              </a:solidFill>
              <a:ea typeface="Tahoma" pitchFamily="34" charset="0"/>
              <a:cs typeface="Tahoma" pitchFamily="34" charset="0"/>
            </a:endParaRPr>
          </a:p>
          <a:p>
            <a:pPr defTabSz="924916">
              <a:defRPr/>
            </a:pPr>
            <a:r>
              <a:rPr lang="en-US" kern="0" dirty="0">
                <a:solidFill>
                  <a:srgbClr val="292929"/>
                </a:solidFill>
                <a:ea typeface="Tahoma" pitchFamily="34" charset="0"/>
                <a:cs typeface="Tahoma" pitchFamily="34" charset="0"/>
              </a:rPr>
              <a:t>It’s important to note that the RHNA is not a construction obligation. The role of the Housing Element is to show that the land use and zoning policies will allow for a certain level of development. But the City is not required to build these units.</a:t>
            </a:r>
          </a:p>
        </p:txBody>
      </p:sp>
      <p:sp>
        <p:nvSpPr>
          <p:cNvPr id="4" name="Slide Number Placeholder 3"/>
          <p:cNvSpPr>
            <a:spLocks noGrp="1"/>
          </p:cNvSpPr>
          <p:nvPr>
            <p:ph type="sldNum" sz="quarter" idx="5"/>
          </p:nvPr>
        </p:nvSpPr>
        <p:spPr/>
        <p:txBody>
          <a:bodyPr/>
          <a:lstStyle/>
          <a:p>
            <a:fld id="{7FA19457-2B83-4489-83A3-F724B34B4998}" type="slidenum">
              <a:rPr lang="en-US" smtClean="0"/>
              <a:pPr/>
              <a:t>14</a:t>
            </a:fld>
            <a:endParaRPr lang="en-US" dirty="0"/>
          </a:p>
        </p:txBody>
      </p:sp>
    </p:spTree>
    <p:extLst>
      <p:ext uri="{BB962C8B-B14F-4D97-AF65-F5344CB8AC3E}">
        <p14:creationId xmlns:p14="http://schemas.microsoft.com/office/powerpoint/2010/main" val="457664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18</a:t>
            </a:r>
          </a:p>
          <a:p>
            <a:r>
              <a:rPr lang="en-US" dirty="0"/>
              <a:t>Since 2014, the City has made good progress toward the previous RHNA, especially the above moderate-income category. Projects constructed in 2020 will count toward the previous RHNA cycle.</a:t>
            </a:r>
          </a:p>
          <a:p>
            <a:endParaRPr lang="en-US" dirty="0"/>
          </a:p>
        </p:txBody>
      </p:sp>
      <p:sp>
        <p:nvSpPr>
          <p:cNvPr id="4" name="Slide Number Placeholder 3"/>
          <p:cNvSpPr>
            <a:spLocks noGrp="1"/>
          </p:cNvSpPr>
          <p:nvPr>
            <p:ph type="sldNum" sz="quarter" idx="5"/>
          </p:nvPr>
        </p:nvSpPr>
        <p:spPr/>
        <p:txBody>
          <a:bodyPr/>
          <a:lstStyle/>
          <a:p>
            <a:fld id="{7FA19457-2B83-4489-83A3-F724B34B4998}" type="slidenum">
              <a:rPr lang="en-US" smtClean="0"/>
              <a:pPr/>
              <a:t>15</a:t>
            </a:fld>
            <a:endParaRPr lang="en-US"/>
          </a:p>
        </p:txBody>
      </p:sp>
    </p:spTree>
    <p:extLst>
      <p:ext uri="{BB962C8B-B14F-4D97-AF65-F5344CB8AC3E}">
        <p14:creationId xmlns:p14="http://schemas.microsoft.com/office/powerpoint/2010/main" val="269028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19</a:t>
            </a:r>
          </a:p>
          <a:p>
            <a:r>
              <a:rPr lang="en-US" dirty="0"/>
              <a:t>Moving forward for the next 8 years, the Housing Element must be drafted to show how Baldwin Park will accommodate the new RHNA of 1,996. We will do this by indicating to the state projects that are in the pipeline and will receive certificate of occupancy after June 30, 2021. We will also review potential sites in town: any vacant sites, underutilized sites that could redevelopment, and within existing neighborhoods, the potential for accessory dwelling units (also known as second units or granny flats).</a:t>
            </a:r>
          </a:p>
        </p:txBody>
      </p:sp>
      <p:sp>
        <p:nvSpPr>
          <p:cNvPr id="4" name="Slide Number Placeholder 3"/>
          <p:cNvSpPr>
            <a:spLocks noGrp="1"/>
          </p:cNvSpPr>
          <p:nvPr>
            <p:ph type="sldNum" sz="quarter" idx="5"/>
          </p:nvPr>
        </p:nvSpPr>
        <p:spPr/>
        <p:txBody>
          <a:bodyPr/>
          <a:lstStyle/>
          <a:p>
            <a:fld id="{7FA19457-2B83-4489-83A3-F724B34B4998}" type="slidenum">
              <a:rPr lang="en-US" smtClean="0"/>
              <a:pPr/>
              <a:t>16</a:t>
            </a:fld>
            <a:endParaRPr lang="en-US"/>
          </a:p>
        </p:txBody>
      </p:sp>
    </p:spTree>
    <p:extLst>
      <p:ext uri="{BB962C8B-B14F-4D97-AF65-F5344CB8AC3E}">
        <p14:creationId xmlns:p14="http://schemas.microsoft.com/office/powerpoint/2010/main" val="309493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xmlns="" id="{A43B6027-EBA7-4185-8F81-EEE0B30470AD}"/>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xmlns="" id="{71682D5D-1DC3-4312-BB7A-9F0391345778}"/>
              </a:ext>
            </a:extLst>
          </p:cNvPr>
          <p:cNvSpPr>
            <a:spLocks noGrp="1"/>
          </p:cNvSpPr>
          <p:nvPr>
            <p:ph type="body" idx="1"/>
          </p:nvPr>
        </p:nvSpPr>
        <p:spPr>
          <a:xfrm>
            <a:off x="711096" y="4464103"/>
            <a:ext cx="5682330" cy="42203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83" tIns="47090" rIns="94183" bIns="47090"/>
          <a:lstStyle/>
          <a:p>
            <a:r>
              <a:rPr lang="en-US" altLang="en-US" dirty="0"/>
              <a:t>Slide 17: </a:t>
            </a:r>
          </a:p>
          <a:p>
            <a:r>
              <a:rPr lang="en-US" altLang="en-US" dirty="0"/>
              <a:t>When the state reviews the Housing Element, they take a critical eye at the sites identified to meet the RHNA – those vacant and underutilized sites that have adequate zoning in place. The legislation requires extensive analysis to demonstrate site suitability, including a review of the existing use on the site, if it is not vacant what is the realistic potential for recycling. What is the site size – too small may be difficult to develop, as may too large. And what is the development density – how many units could be built on the site?</a:t>
            </a:r>
          </a:p>
        </p:txBody>
      </p:sp>
      <p:sp>
        <p:nvSpPr>
          <p:cNvPr id="38916" name="Slide Number Placeholder 3">
            <a:extLst>
              <a:ext uri="{FF2B5EF4-FFF2-40B4-BE49-F238E27FC236}">
                <a16:creationId xmlns:a16="http://schemas.microsoft.com/office/drawing/2014/main" xmlns="" id="{5D272692-72F2-49AF-993E-3BCB4C36B2AF}"/>
              </a:ext>
            </a:extLst>
          </p:cNvPr>
          <p:cNvSpPr txBox="1">
            <a:spLocks noGrp="1"/>
          </p:cNvSpPr>
          <p:nvPr/>
        </p:nvSpPr>
        <p:spPr bwMode="auto">
          <a:xfrm>
            <a:off x="4025252" y="8920189"/>
            <a:ext cx="3077661" cy="468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83" tIns="47090" rIns="94183" bIns="47090" anchor="b"/>
          <a:lstStyle>
            <a:lvl1pPr defTabSz="928688" eaLnBrk="0" hangingPunct="0">
              <a:defRPr b="1">
                <a:solidFill>
                  <a:schemeClr val="tx1"/>
                </a:solidFill>
                <a:latin typeface="Arial" panose="020B0604020202020204" pitchFamily="34" charset="0"/>
                <a:cs typeface="Arial" panose="020B0604020202020204" pitchFamily="34" charset="0"/>
              </a:defRPr>
            </a:lvl1pPr>
            <a:lvl2pPr marL="742950" indent="-285750" defTabSz="928688" eaLnBrk="0" hangingPunct="0">
              <a:defRPr b="1">
                <a:solidFill>
                  <a:schemeClr val="tx1"/>
                </a:solidFill>
                <a:latin typeface="Arial" panose="020B0604020202020204" pitchFamily="34" charset="0"/>
                <a:cs typeface="Arial" panose="020B0604020202020204" pitchFamily="34" charset="0"/>
              </a:defRPr>
            </a:lvl2pPr>
            <a:lvl3pPr marL="1143000" indent="-228600" defTabSz="928688" eaLnBrk="0" hangingPunct="0">
              <a:defRPr b="1">
                <a:solidFill>
                  <a:schemeClr val="tx1"/>
                </a:solidFill>
                <a:latin typeface="Arial" panose="020B0604020202020204" pitchFamily="34" charset="0"/>
                <a:cs typeface="Arial" panose="020B0604020202020204" pitchFamily="34" charset="0"/>
              </a:defRPr>
            </a:lvl3pPr>
            <a:lvl4pPr marL="1600200" indent="-228600" defTabSz="928688" eaLnBrk="0" hangingPunct="0">
              <a:defRPr b="1">
                <a:solidFill>
                  <a:schemeClr val="tx1"/>
                </a:solidFill>
                <a:latin typeface="Arial" panose="020B0604020202020204" pitchFamily="34" charset="0"/>
                <a:cs typeface="Arial" panose="020B0604020202020204" pitchFamily="34" charset="0"/>
              </a:defRPr>
            </a:lvl4pPr>
            <a:lvl5pPr marL="2057400" indent="-228600" defTabSz="928688" eaLnBrk="0" hangingPunct="0">
              <a:defRPr b="1">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109D9D3D-7B4C-46DD-A1C0-459872C3124F}" type="slidenum">
              <a:rPr lang="en-US" altLang="en-US" sz="1200" b="0"/>
              <a:pPr algn="r" eaLnBrk="1" hangingPunct="1"/>
              <a:t>17</a:t>
            </a:fld>
            <a:endParaRPr lang="en-US" altLang="en-US" sz="1200" b="0"/>
          </a:p>
        </p:txBody>
      </p:sp>
    </p:spTree>
    <p:extLst>
      <p:ext uri="{BB962C8B-B14F-4D97-AF65-F5344CB8AC3E}">
        <p14:creationId xmlns:p14="http://schemas.microsoft.com/office/powerpoint/2010/main" val="3811426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20:</a:t>
            </a:r>
          </a:p>
          <a:p>
            <a:r>
              <a:rPr lang="en-US" dirty="0"/>
              <a:t>The allowed development density is important because it is linked to the analysis that shows how a jurisdiction can meet the lower income RHNA. The legislation assumes that there are economies of scale associated with higher density – and those economies of scale can help affordable housing be developed. So in the housing element, where higher density sites are identified, they are assumed to be able to meet the lower-income RHNA.</a:t>
            </a:r>
          </a:p>
        </p:txBody>
      </p:sp>
      <p:sp>
        <p:nvSpPr>
          <p:cNvPr id="4" name="Slide Number Placeholder 3"/>
          <p:cNvSpPr>
            <a:spLocks noGrp="1"/>
          </p:cNvSpPr>
          <p:nvPr>
            <p:ph type="sldNum" sz="quarter" idx="5"/>
          </p:nvPr>
        </p:nvSpPr>
        <p:spPr/>
        <p:txBody>
          <a:bodyPr/>
          <a:lstStyle/>
          <a:p>
            <a:fld id="{7FA19457-2B83-4489-83A3-F724B34B4998}" type="slidenum">
              <a:rPr lang="en-US" smtClean="0"/>
              <a:pPr/>
              <a:t>18</a:t>
            </a:fld>
            <a:endParaRPr lang="en-US"/>
          </a:p>
        </p:txBody>
      </p:sp>
    </p:spTree>
    <p:extLst>
      <p:ext uri="{BB962C8B-B14F-4D97-AF65-F5344CB8AC3E}">
        <p14:creationId xmlns:p14="http://schemas.microsoft.com/office/powerpoint/2010/main" val="4066268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19:</a:t>
            </a:r>
          </a:p>
          <a:p>
            <a:r>
              <a:rPr lang="en-US" dirty="0"/>
              <a:t>The City is also including an environmental justice component into the General Plan. The existing Health and Sustainability Element looks at many of these factors, however a new state law has additional requirements. </a:t>
            </a:r>
          </a:p>
        </p:txBody>
      </p:sp>
      <p:sp>
        <p:nvSpPr>
          <p:cNvPr id="4" name="Slide Number Placeholder 3"/>
          <p:cNvSpPr>
            <a:spLocks noGrp="1"/>
          </p:cNvSpPr>
          <p:nvPr>
            <p:ph type="sldNum" sz="quarter" idx="5"/>
          </p:nvPr>
        </p:nvSpPr>
        <p:spPr/>
        <p:txBody>
          <a:bodyPr/>
          <a:lstStyle/>
          <a:p>
            <a:fld id="{7FA19457-2B83-4489-83A3-F724B34B4998}" type="slidenum">
              <a:rPr lang="en-US" smtClean="0"/>
              <a:pPr/>
              <a:t>19</a:t>
            </a:fld>
            <a:endParaRPr lang="en-US" dirty="0"/>
          </a:p>
        </p:txBody>
      </p:sp>
    </p:spTree>
    <p:extLst>
      <p:ext uri="{BB962C8B-B14F-4D97-AF65-F5344CB8AC3E}">
        <p14:creationId xmlns:p14="http://schemas.microsoft.com/office/powerpoint/2010/main" val="224365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2:</a:t>
            </a:r>
          </a:p>
          <a:p>
            <a:r>
              <a:rPr lang="en-US" dirty="0"/>
              <a:t>Hello! We’d like to start today with introductions and then we will provide an overview the City’s General Plan – specifically the Housing Element, as well as review how folks can get involved in the process and next steps. We will then discuss your thoughts on local housing issues and opportunities to address those issues.</a:t>
            </a:r>
          </a:p>
        </p:txBody>
      </p:sp>
      <p:sp>
        <p:nvSpPr>
          <p:cNvPr id="4" name="Slide Number Placeholder 3"/>
          <p:cNvSpPr>
            <a:spLocks noGrp="1"/>
          </p:cNvSpPr>
          <p:nvPr>
            <p:ph type="sldNum" sz="quarter" idx="5"/>
          </p:nvPr>
        </p:nvSpPr>
        <p:spPr/>
        <p:txBody>
          <a:bodyPr/>
          <a:lstStyle/>
          <a:p>
            <a:fld id="{7FA19457-2B83-4489-83A3-F724B34B4998}" type="slidenum">
              <a:rPr lang="en-US" smtClean="0"/>
              <a:pPr/>
              <a:t>2</a:t>
            </a:fld>
            <a:endParaRPr lang="en-US"/>
          </a:p>
        </p:txBody>
      </p:sp>
    </p:spTree>
    <p:extLst>
      <p:ext uri="{BB962C8B-B14F-4D97-AF65-F5344CB8AC3E}">
        <p14:creationId xmlns:p14="http://schemas.microsoft.com/office/powerpoint/2010/main" val="2662808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communities bear a disproportionate burden of pollution and health risks. Environmental justice seeks to correct this inequality. Census tracts with a </a:t>
            </a:r>
            <a:r>
              <a:rPr lang="en-US" sz="1200" dirty="0" err="1"/>
              <a:t>CalEnviroScreen</a:t>
            </a:r>
            <a:r>
              <a:rPr lang="en-US" sz="1200" dirty="0"/>
              <a:t> percentile of 75% or more are considered “Disadvantaged Communities” with high risk of exposure to pollution in the air, water, or soil. These areas are often located near freeways, major roads, and/or industrial uses and have a high lower-income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Environmental Justice Element will look at the areas indicated in orange and identify opportunities to improve quality of life and health outcomes in these areas, through access to community resources, healthy foods, parks, and community engagement.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7FA19457-2B83-4489-83A3-F724B34B4998}" type="slidenum">
              <a:rPr lang="en-US" smtClean="0"/>
              <a:pPr/>
              <a:t>20</a:t>
            </a:fld>
            <a:endParaRPr lang="en-US"/>
          </a:p>
        </p:txBody>
      </p:sp>
    </p:spTree>
    <p:extLst>
      <p:ext uri="{BB962C8B-B14F-4D97-AF65-F5344CB8AC3E}">
        <p14:creationId xmlns:p14="http://schemas.microsoft.com/office/powerpoint/2010/main" val="2747799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21.</a:t>
            </a:r>
          </a:p>
          <a:p>
            <a:endParaRPr lang="en-US" dirty="0"/>
          </a:p>
        </p:txBody>
      </p:sp>
      <p:sp>
        <p:nvSpPr>
          <p:cNvPr id="4" name="Slide Number Placeholder 3"/>
          <p:cNvSpPr>
            <a:spLocks noGrp="1"/>
          </p:cNvSpPr>
          <p:nvPr>
            <p:ph type="sldNum" sz="quarter" idx="5"/>
          </p:nvPr>
        </p:nvSpPr>
        <p:spPr/>
        <p:txBody>
          <a:bodyPr/>
          <a:lstStyle/>
          <a:p>
            <a:fld id="{7FA19457-2B83-4489-83A3-F724B34B4998}" type="slidenum">
              <a:rPr lang="en-US" smtClean="0"/>
              <a:pPr/>
              <a:t>21</a:t>
            </a:fld>
            <a:endParaRPr lang="en-US" dirty="0"/>
          </a:p>
        </p:txBody>
      </p:sp>
    </p:spTree>
    <p:extLst>
      <p:ext uri="{BB962C8B-B14F-4D97-AF65-F5344CB8AC3E}">
        <p14:creationId xmlns:p14="http://schemas.microsoft.com/office/powerpoint/2010/main" val="2686446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22.</a:t>
            </a:r>
          </a:p>
          <a:p>
            <a:r>
              <a:rPr lang="en-US" dirty="0"/>
              <a:t>The Public Engagement process for this project will span from this fall through to next fall, with opportunities for further participation. </a:t>
            </a:r>
          </a:p>
          <a:p>
            <a:r>
              <a:rPr lang="en-US" dirty="0"/>
              <a:t>In addition to the workshop today, an online survey is currently open… </a:t>
            </a:r>
          </a:p>
        </p:txBody>
      </p:sp>
      <p:sp>
        <p:nvSpPr>
          <p:cNvPr id="4" name="Slide Number Placeholder 3"/>
          <p:cNvSpPr>
            <a:spLocks noGrp="1"/>
          </p:cNvSpPr>
          <p:nvPr>
            <p:ph type="sldNum" sz="quarter" idx="5"/>
          </p:nvPr>
        </p:nvSpPr>
        <p:spPr/>
        <p:txBody>
          <a:bodyPr/>
          <a:lstStyle/>
          <a:p>
            <a:fld id="{7FA19457-2B83-4489-83A3-F724B34B4998}" type="slidenum">
              <a:rPr lang="en-US" smtClean="0"/>
              <a:pPr/>
              <a:t>22</a:t>
            </a:fld>
            <a:endParaRPr lang="en-US"/>
          </a:p>
        </p:txBody>
      </p:sp>
    </p:spTree>
    <p:extLst>
      <p:ext uri="{BB962C8B-B14F-4D97-AF65-F5344CB8AC3E}">
        <p14:creationId xmlns:p14="http://schemas.microsoft.com/office/powerpoint/2010/main" val="3516689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23. </a:t>
            </a:r>
          </a:p>
          <a:p>
            <a:r>
              <a:rPr lang="en-US" dirty="0"/>
              <a:t>And looks to receive additional input on local housing needs and solutions. Please participate in this survey and share it widely among your networks. The survey will close on November 30, 2020.</a:t>
            </a:r>
          </a:p>
          <a:p>
            <a:endParaRPr lang="en-US" dirty="0"/>
          </a:p>
        </p:txBody>
      </p:sp>
      <p:sp>
        <p:nvSpPr>
          <p:cNvPr id="4" name="Slide Number Placeholder 3"/>
          <p:cNvSpPr>
            <a:spLocks noGrp="1"/>
          </p:cNvSpPr>
          <p:nvPr>
            <p:ph type="sldNum" sz="quarter" idx="5"/>
          </p:nvPr>
        </p:nvSpPr>
        <p:spPr/>
        <p:txBody>
          <a:bodyPr/>
          <a:lstStyle/>
          <a:p>
            <a:fld id="{7FA19457-2B83-4489-83A3-F724B34B4998}" type="slidenum">
              <a:rPr lang="en-US" smtClean="0"/>
              <a:pPr/>
              <a:t>23</a:t>
            </a:fld>
            <a:endParaRPr lang="en-US"/>
          </a:p>
        </p:txBody>
      </p:sp>
    </p:spTree>
    <p:extLst>
      <p:ext uri="{BB962C8B-B14F-4D97-AF65-F5344CB8AC3E}">
        <p14:creationId xmlns:p14="http://schemas.microsoft.com/office/powerpoint/2010/main" val="1336791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24</a:t>
            </a:r>
          </a:p>
          <a:p>
            <a:r>
              <a:rPr lang="en-US" dirty="0"/>
              <a:t>The City will continue to post additional information on the City’s website and the City’s </a:t>
            </a:r>
            <a:r>
              <a:rPr lang="en-US" dirty="0" err="1"/>
              <a:t>facebook</a:t>
            </a:r>
            <a:r>
              <a:rPr lang="en-US" dirty="0"/>
              <a:t> page.</a:t>
            </a:r>
          </a:p>
        </p:txBody>
      </p:sp>
      <p:sp>
        <p:nvSpPr>
          <p:cNvPr id="4" name="Slide Number Placeholder 3"/>
          <p:cNvSpPr>
            <a:spLocks noGrp="1"/>
          </p:cNvSpPr>
          <p:nvPr>
            <p:ph type="sldNum" sz="quarter" idx="5"/>
          </p:nvPr>
        </p:nvSpPr>
        <p:spPr/>
        <p:txBody>
          <a:bodyPr/>
          <a:lstStyle/>
          <a:p>
            <a:fld id="{7FA19457-2B83-4489-83A3-F724B34B4998}" type="slidenum">
              <a:rPr lang="en-US" smtClean="0"/>
              <a:pPr/>
              <a:t>24</a:t>
            </a:fld>
            <a:endParaRPr lang="en-US"/>
          </a:p>
        </p:txBody>
      </p:sp>
    </p:spTree>
    <p:extLst>
      <p:ext uri="{BB962C8B-B14F-4D97-AF65-F5344CB8AC3E}">
        <p14:creationId xmlns:p14="http://schemas.microsoft.com/office/powerpoint/2010/main" val="1124400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25.</a:t>
            </a:r>
          </a:p>
          <a:p>
            <a:r>
              <a:rPr lang="en-US" dirty="0"/>
              <a:t>In January there will be another community workshop focused on environmental justice and an accompanying survey. Joint study sessions with commission and hearings are also planned.  Draft documents will be available for public review in late spring/early summer, and environmental review/adoption hearings will occur next fall.</a:t>
            </a:r>
          </a:p>
        </p:txBody>
      </p:sp>
      <p:sp>
        <p:nvSpPr>
          <p:cNvPr id="4" name="Slide Number Placeholder 3"/>
          <p:cNvSpPr>
            <a:spLocks noGrp="1"/>
          </p:cNvSpPr>
          <p:nvPr>
            <p:ph type="sldNum" sz="quarter" idx="5"/>
          </p:nvPr>
        </p:nvSpPr>
        <p:spPr/>
        <p:txBody>
          <a:bodyPr/>
          <a:lstStyle/>
          <a:p>
            <a:fld id="{7FA19457-2B83-4489-83A3-F724B34B4998}" type="slidenum">
              <a:rPr lang="en-US" smtClean="0"/>
              <a:pPr/>
              <a:t>25</a:t>
            </a:fld>
            <a:endParaRPr lang="en-US"/>
          </a:p>
        </p:txBody>
      </p:sp>
    </p:spTree>
    <p:extLst>
      <p:ext uri="{BB962C8B-B14F-4D97-AF65-F5344CB8AC3E}">
        <p14:creationId xmlns:p14="http://schemas.microsoft.com/office/powerpoint/2010/main" val="118216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26</a:t>
            </a:r>
          </a:p>
          <a:p>
            <a:r>
              <a:rPr lang="en-US" dirty="0"/>
              <a:t>We’d like to hear from you: </a:t>
            </a:r>
          </a:p>
          <a:p>
            <a:pPr>
              <a:buFont typeface="Wingdings" panose="05000000000000000000" pitchFamily="2" charset="2"/>
              <a:buChar char="§"/>
            </a:pPr>
            <a:r>
              <a:rPr lang="en-US" dirty="0">
                <a:ea typeface="Tahoma" pitchFamily="34" charset="0"/>
                <a:cs typeface="Tahoma" pitchFamily="34" charset="0"/>
              </a:rPr>
              <a:t>What are the major housing issues in Baldwin Park? </a:t>
            </a:r>
          </a:p>
          <a:p>
            <a:pPr>
              <a:buFont typeface="Wingdings" panose="05000000000000000000" pitchFamily="2" charset="2"/>
              <a:buChar char="§"/>
            </a:pPr>
            <a:r>
              <a:rPr lang="en-US" dirty="0">
                <a:ea typeface="Tahoma" pitchFamily="34" charset="0"/>
                <a:cs typeface="Tahoma" pitchFamily="34" charset="0"/>
              </a:rPr>
              <a:t>What are the challenges to overcome?</a:t>
            </a:r>
          </a:p>
          <a:p>
            <a:pPr>
              <a:buFont typeface="Wingdings" panose="05000000000000000000" pitchFamily="2" charset="2"/>
              <a:buChar char="§"/>
            </a:pPr>
            <a:r>
              <a:rPr lang="en-US" dirty="0">
                <a:ea typeface="Tahoma" pitchFamily="34" charset="0"/>
                <a:cs typeface="Tahoma" pitchFamily="34" charset="0"/>
              </a:rPr>
              <a:t>Where can new housing be accommodated?</a:t>
            </a:r>
          </a:p>
          <a:p>
            <a:pPr>
              <a:buFont typeface="Wingdings" panose="05000000000000000000" pitchFamily="2" charset="2"/>
              <a:buChar char="§"/>
            </a:pPr>
            <a:r>
              <a:rPr lang="en-US">
                <a:ea typeface="Tahoma" pitchFamily="34" charset="0"/>
                <a:cs typeface="Tahoma" pitchFamily="34" charset="0"/>
              </a:rPr>
              <a:t>What are creative solutions to address constraints?</a:t>
            </a:r>
          </a:p>
          <a:p>
            <a:endParaRPr lang="en-US" dirty="0"/>
          </a:p>
        </p:txBody>
      </p:sp>
      <p:sp>
        <p:nvSpPr>
          <p:cNvPr id="4" name="Slide Number Placeholder 3"/>
          <p:cNvSpPr>
            <a:spLocks noGrp="1"/>
          </p:cNvSpPr>
          <p:nvPr>
            <p:ph type="sldNum" sz="quarter" idx="5"/>
          </p:nvPr>
        </p:nvSpPr>
        <p:spPr/>
        <p:txBody>
          <a:bodyPr/>
          <a:lstStyle/>
          <a:p>
            <a:fld id="{7FA19457-2B83-4489-83A3-F724B34B4998}" type="slidenum">
              <a:rPr lang="en-US" smtClean="0"/>
              <a:pPr/>
              <a:t>26</a:t>
            </a:fld>
            <a:endParaRPr lang="en-US"/>
          </a:p>
        </p:txBody>
      </p:sp>
    </p:spTree>
    <p:extLst>
      <p:ext uri="{BB962C8B-B14F-4D97-AF65-F5344CB8AC3E}">
        <p14:creationId xmlns:p14="http://schemas.microsoft.com/office/powerpoint/2010/main" val="399249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A19457-2B83-4489-83A3-F724B34B4998}" type="slidenum">
              <a:rPr lang="en-US" smtClean="0"/>
              <a:pPr/>
              <a:t>27</a:t>
            </a:fld>
            <a:endParaRPr lang="en-US" dirty="0"/>
          </a:p>
        </p:txBody>
      </p:sp>
    </p:spTree>
    <p:extLst>
      <p:ext uri="{BB962C8B-B14F-4D97-AF65-F5344CB8AC3E}">
        <p14:creationId xmlns:p14="http://schemas.microsoft.com/office/powerpoint/2010/main" val="176226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A19457-2B83-4489-83A3-F724B34B4998}" type="slidenum">
              <a:rPr lang="en-US" smtClean="0"/>
              <a:pPr/>
              <a:t>3</a:t>
            </a:fld>
            <a:endParaRPr lang="en-US" dirty="0"/>
          </a:p>
        </p:txBody>
      </p:sp>
    </p:spTree>
    <p:extLst>
      <p:ext uri="{BB962C8B-B14F-4D97-AF65-F5344CB8AC3E}">
        <p14:creationId xmlns:p14="http://schemas.microsoft.com/office/powerpoint/2010/main" val="378439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 </a:t>
            </a:r>
          </a:p>
          <a:p>
            <a:r>
              <a:rPr lang="en-US" dirty="0"/>
              <a:t>A general plan is the guiding document for a community, developed to reflect the local vision for the community today and moving forward. Through amendments, it can be adjusted over time to respond to change. It is a comprehensive document, with 8 required elements or chapters, ranging from transportation to noise to open space. General Plans generally look out toward the next 15 to 25 years – however Housing Elements look at the next 8 years.</a:t>
            </a:r>
          </a:p>
        </p:txBody>
      </p:sp>
      <p:sp>
        <p:nvSpPr>
          <p:cNvPr id="4" name="Slide Number Placeholder 3"/>
          <p:cNvSpPr>
            <a:spLocks noGrp="1"/>
          </p:cNvSpPr>
          <p:nvPr>
            <p:ph type="sldNum" sz="quarter" idx="5"/>
          </p:nvPr>
        </p:nvSpPr>
        <p:spPr/>
        <p:txBody>
          <a:bodyPr/>
          <a:lstStyle/>
          <a:p>
            <a:fld id="{7FA19457-2B83-4489-83A3-F724B34B4998}" type="slidenum">
              <a:rPr lang="en-US" smtClean="0"/>
              <a:pPr/>
              <a:t>4</a:t>
            </a:fld>
            <a:endParaRPr lang="en-US"/>
          </a:p>
        </p:txBody>
      </p:sp>
    </p:spTree>
    <p:extLst>
      <p:ext uri="{BB962C8B-B14F-4D97-AF65-F5344CB8AC3E}">
        <p14:creationId xmlns:p14="http://schemas.microsoft.com/office/powerpoint/2010/main" val="46776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 </a:t>
            </a:r>
          </a:p>
          <a:p>
            <a:endParaRPr lang="en-US" sz="1200" kern="0" dirty="0">
              <a:solidFill>
                <a:srgbClr val="292929"/>
              </a:solidFill>
              <a:latin typeface="+mn-lt"/>
              <a:ea typeface="Tahoma" pitchFamily="34" charset="0"/>
              <a:cs typeface="Tahoma" pitchFamily="34" charset="0"/>
            </a:endParaRPr>
          </a:p>
          <a:p>
            <a:r>
              <a:rPr lang="en-US" sz="1200" kern="0" dirty="0">
                <a:solidFill>
                  <a:srgbClr val="292929"/>
                </a:solidFill>
                <a:latin typeface="+mn-lt"/>
                <a:ea typeface="Tahoma" pitchFamily="34" charset="0"/>
                <a:cs typeface="Tahoma" pitchFamily="34" charset="0"/>
              </a:rPr>
              <a:t>The Housing Element is one of the state-required general plan elements. </a:t>
            </a:r>
            <a:endParaRPr lang="en-US" dirty="0"/>
          </a:p>
        </p:txBody>
      </p:sp>
      <p:sp>
        <p:nvSpPr>
          <p:cNvPr id="4" name="Slide Number Placeholder 3"/>
          <p:cNvSpPr>
            <a:spLocks noGrp="1"/>
          </p:cNvSpPr>
          <p:nvPr>
            <p:ph type="sldNum" sz="quarter" idx="5"/>
          </p:nvPr>
        </p:nvSpPr>
        <p:spPr/>
        <p:txBody>
          <a:bodyPr/>
          <a:lstStyle/>
          <a:p>
            <a:fld id="{7FA19457-2B83-4489-83A3-F724B34B4998}" type="slidenum">
              <a:rPr lang="en-US" smtClean="0"/>
              <a:pPr/>
              <a:t>5</a:t>
            </a:fld>
            <a:endParaRPr lang="en-US" dirty="0"/>
          </a:p>
        </p:txBody>
      </p:sp>
    </p:spTree>
    <p:extLst>
      <p:ext uri="{BB962C8B-B14F-4D97-AF65-F5344CB8AC3E}">
        <p14:creationId xmlns:p14="http://schemas.microsoft.com/office/powerpoint/2010/main" val="2481026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346075" lvl="1" indent="0">
              <a:buFont typeface="Wingdings" pitchFamily="2" charset="2"/>
              <a:buNone/>
              <a:defRPr/>
            </a:pPr>
            <a:r>
              <a:rPr lang="en-US" sz="3200" kern="0" dirty="0">
                <a:solidFill>
                  <a:srgbClr val="292929"/>
                </a:solidFill>
                <a:latin typeface="+mn-lt"/>
                <a:ea typeface="Tahoma" pitchFamily="34" charset="0"/>
                <a:cs typeface="Tahoma" pitchFamily="34" charset="0"/>
              </a:rPr>
              <a:t>Slide 6</a:t>
            </a:r>
          </a:p>
          <a:p>
            <a:pPr marL="346075" lvl="1" indent="0">
              <a:buFont typeface="Wingdings" pitchFamily="2" charset="2"/>
              <a:buNone/>
              <a:defRPr/>
            </a:pPr>
            <a:endParaRPr lang="en-US" sz="3200" kern="0" dirty="0">
              <a:solidFill>
                <a:srgbClr val="292929"/>
              </a:solidFill>
              <a:latin typeface="+mn-lt"/>
              <a:ea typeface="Tahoma" pitchFamily="34" charset="0"/>
              <a:cs typeface="Tahoma" pitchFamily="34" charset="0"/>
            </a:endParaRPr>
          </a:p>
          <a:p>
            <a:pPr marL="346075" lvl="1" indent="0">
              <a:buFont typeface="Wingdings" pitchFamily="2" charset="2"/>
              <a:buNone/>
              <a:defRPr/>
            </a:pPr>
            <a:r>
              <a:rPr lang="en-US" sz="3200" kern="0" dirty="0">
                <a:solidFill>
                  <a:srgbClr val="292929"/>
                </a:solidFill>
                <a:latin typeface="+mn-lt"/>
                <a:ea typeface="Tahoma" pitchFamily="34" charset="0"/>
                <a:cs typeface="Tahoma" pitchFamily="34" charset="0"/>
              </a:rPr>
              <a:t>It is the only element that goes through an extensive review and certification process by a State agency, the Department of Housing and Community Development (or HCD). The Housing Element must be updated on a state-determined eight-year cycle. If adopted on time and in compliance with all state laws, the Housing Element is valid for eight years. If </a:t>
            </a:r>
            <a:r>
              <a:rPr lang="en-US" sz="3200" kern="0" dirty="0">
                <a:solidFill>
                  <a:srgbClr val="292929"/>
                </a:solidFill>
                <a:ea typeface="Tahoma" pitchFamily="34" charset="0"/>
                <a:cs typeface="Tahoma" pitchFamily="34" charset="0"/>
              </a:rPr>
              <a:t>not adopted on time, the Housing Element is valid for only four years before an other </a:t>
            </a:r>
            <a:r>
              <a:rPr lang="en-US" sz="3200" b="1" kern="0" dirty="0">
                <a:solidFill>
                  <a:srgbClr val="292929"/>
                </a:solidFill>
                <a:ea typeface="Tahoma" pitchFamily="34" charset="0"/>
                <a:cs typeface="Tahoma" pitchFamily="34" charset="0"/>
              </a:rPr>
              <a:t>update </a:t>
            </a:r>
            <a:r>
              <a:rPr lang="en-US" sz="3200" kern="0" dirty="0">
                <a:solidFill>
                  <a:srgbClr val="292929"/>
                </a:solidFill>
                <a:ea typeface="Tahoma" pitchFamily="34" charset="0"/>
                <a:cs typeface="Tahoma" pitchFamily="34" charset="0"/>
              </a:rPr>
              <a:t>is required. This update is due October 15, 2021.</a:t>
            </a:r>
          </a:p>
          <a:p>
            <a:pPr marL="346075" lvl="1" indent="0">
              <a:buFont typeface="Wingdings" pitchFamily="2" charset="2"/>
              <a:buNone/>
              <a:defRPr/>
            </a:pPr>
            <a:r>
              <a:rPr lang="en-US" sz="3200" kern="0" dirty="0">
                <a:solidFill>
                  <a:srgbClr val="292929"/>
                </a:solidFill>
                <a:ea typeface="Tahoma" pitchFamily="34" charset="0"/>
                <a:cs typeface="Tahoma" pitchFamily="34" charset="0"/>
              </a:rPr>
              <a:t>Without a state-certified Housing Element, cities face:</a:t>
            </a:r>
          </a:p>
          <a:p>
            <a:pPr>
              <a:spcAft>
                <a:spcPts val="1200"/>
              </a:spcAft>
              <a:buFont typeface="Wingdings" panose="05000000000000000000" pitchFamily="2" charset="2"/>
              <a:buChar char="§"/>
            </a:pPr>
            <a:r>
              <a:rPr lang="en-US" dirty="0"/>
              <a:t>Potential litigation</a:t>
            </a:r>
          </a:p>
          <a:p>
            <a:pPr>
              <a:spcAft>
                <a:spcPts val="1200"/>
              </a:spcAft>
              <a:buFont typeface="Wingdings" panose="05000000000000000000" pitchFamily="2" charset="2"/>
              <a:buChar char="§"/>
            </a:pPr>
            <a:r>
              <a:rPr lang="en-US" dirty="0"/>
              <a:t>Ineligibility for funding/grants</a:t>
            </a:r>
          </a:p>
          <a:p>
            <a:pPr>
              <a:spcAft>
                <a:spcPts val="1200"/>
              </a:spcAft>
              <a:buFont typeface="Wingdings" panose="05000000000000000000" pitchFamily="2" charset="2"/>
              <a:buChar char="§"/>
            </a:pPr>
            <a:r>
              <a:rPr lang="en-US" dirty="0"/>
              <a:t>Penalty in subsequent Housing Element updates </a:t>
            </a:r>
          </a:p>
          <a:p>
            <a:endParaRPr lang="en-US" dirty="0"/>
          </a:p>
        </p:txBody>
      </p:sp>
      <p:sp>
        <p:nvSpPr>
          <p:cNvPr id="4" name="Slide Number Placeholder 3"/>
          <p:cNvSpPr>
            <a:spLocks noGrp="1"/>
          </p:cNvSpPr>
          <p:nvPr>
            <p:ph type="sldNum" sz="quarter" idx="5"/>
          </p:nvPr>
        </p:nvSpPr>
        <p:spPr/>
        <p:txBody>
          <a:bodyPr/>
          <a:lstStyle/>
          <a:p>
            <a:fld id="{7FA19457-2B83-4489-83A3-F724B34B4998}" type="slidenum">
              <a:rPr lang="en-US" smtClean="0"/>
              <a:pPr/>
              <a:t>6</a:t>
            </a:fld>
            <a:endParaRPr lang="en-US"/>
          </a:p>
        </p:txBody>
      </p:sp>
    </p:spTree>
    <p:extLst>
      <p:ext uri="{BB962C8B-B14F-4D97-AF65-F5344CB8AC3E}">
        <p14:creationId xmlns:p14="http://schemas.microsoft.com/office/powerpoint/2010/main" val="2662808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housing element is a unique element of the general plan because much of the housing element is driven by state-wide legislative intent, rather than local preference. The legislature has declared that the availability of housing is of vital statewide importance. Local and state governments have a responsibility to facilitate the improvement and development of housing to address housing needs for all economic segments of the community.</a:t>
            </a:r>
          </a:p>
          <a:p>
            <a:endParaRPr lang="en-US" dirty="0"/>
          </a:p>
        </p:txBody>
      </p:sp>
      <p:sp>
        <p:nvSpPr>
          <p:cNvPr id="4" name="Slide Number Placeholder 3"/>
          <p:cNvSpPr>
            <a:spLocks noGrp="1"/>
          </p:cNvSpPr>
          <p:nvPr>
            <p:ph type="sldNum" sz="quarter" idx="5"/>
          </p:nvPr>
        </p:nvSpPr>
        <p:spPr/>
        <p:txBody>
          <a:bodyPr/>
          <a:lstStyle/>
          <a:p>
            <a:fld id="{7FA19457-2B83-4489-83A3-F724B34B4998}" type="slidenum">
              <a:rPr lang="en-US" smtClean="0"/>
              <a:pPr/>
              <a:t>7</a:t>
            </a:fld>
            <a:endParaRPr lang="en-US"/>
          </a:p>
        </p:txBody>
      </p:sp>
    </p:spTree>
    <p:extLst>
      <p:ext uri="{BB962C8B-B14F-4D97-AF65-F5344CB8AC3E}">
        <p14:creationId xmlns:p14="http://schemas.microsoft.com/office/powerpoint/2010/main" val="105981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 </a:t>
            </a:r>
          </a:p>
          <a:p>
            <a:r>
              <a:rPr lang="en-US" dirty="0"/>
              <a:t>The Housing Element has 5 main components. The first is a Needs Assessment, which looks at local population characteristics, the housing needs of special needs groups, and the local housing market to establish the baseline for the document. The constraints section reviews the City’s policies and procedures to identify any ways the city is constraining housing development, through zoning, processes, and procedures. It also looks at nongovernmental constraints, like the market. </a:t>
            </a:r>
          </a:p>
          <a:p>
            <a:endParaRPr lang="en-US" dirty="0"/>
          </a:p>
          <a:p>
            <a:r>
              <a:rPr lang="en-US" dirty="0"/>
              <a:t>The Resources and sites inventory chapter looks at the Regional Housing Needs Allocation (RHNA) – which we will discuss more in a few slides – and available sites in town that are vacant or underutilized where new housing could be built. It also identifies grants and public agencies that can support more affordable housing. </a:t>
            </a:r>
          </a:p>
          <a:p>
            <a:endParaRPr lang="en-US" dirty="0"/>
          </a:p>
          <a:p>
            <a:r>
              <a:rPr lang="en-US" dirty="0"/>
              <a:t>The Housing Element also looks at the previous housing element and the accomplishments towards meeting the goals identified in that housing element. </a:t>
            </a:r>
          </a:p>
          <a:p>
            <a:endParaRPr lang="en-US" dirty="0"/>
          </a:p>
          <a:p>
            <a:r>
              <a:rPr lang="en-US" dirty="0"/>
              <a:t>All of these components build toward the Housing Plan, which includes the City’s housing goals, policies, and implementing programs. </a:t>
            </a:r>
          </a:p>
        </p:txBody>
      </p:sp>
      <p:sp>
        <p:nvSpPr>
          <p:cNvPr id="4" name="Slide Number Placeholder 3"/>
          <p:cNvSpPr>
            <a:spLocks noGrp="1"/>
          </p:cNvSpPr>
          <p:nvPr>
            <p:ph type="sldNum" sz="quarter" idx="5"/>
          </p:nvPr>
        </p:nvSpPr>
        <p:spPr/>
        <p:txBody>
          <a:bodyPr/>
          <a:lstStyle/>
          <a:p>
            <a:fld id="{7FA19457-2B83-4489-83A3-F724B34B4998}" type="slidenum">
              <a:rPr lang="en-US" smtClean="0"/>
              <a:pPr/>
              <a:t>8</a:t>
            </a:fld>
            <a:endParaRPr lang="en-US"/>
          </a:p>
        </p:txBody>
      </p:sp>
    </p:spTree>
    <p:extLst>
      <p:ext uri="{BB962C8B-B14F-4D97-AF65-F5344CB8AC3E}">
        <p14:creationId xmlns:p14="http://schemas.microsoft.com/office/powerpoint/2010/main" val="63021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Slide 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t>The Housing Element is intended to encourage both market rate and affordable housing. Affordable housing occurs when a household pays less than 30% of their income on housing. When monthly housing costs (including utilities) exceed 30% of a household’s income, that household is experiencing a housing cost burden. In Baldwin Park, 44% of all households are cost burdened.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t>Notes (not for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t>Source: </a:t>
            </a:r>
            <a:r>
              <a:rPr lang="en-US" sz="1200" b="0" dirty="0"/>
              <a:t>U.S. Department of Housing and Urban Development (HUD) Comprehensive Housing Affordability Strategy (CHAS) Data, 2013-2017 (released Aug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charset="0"/>
                <a:cs typeface="Arial" charset="0"/>
              </a:rPr>
              <a:t>Cost burden &lt;=30%   9,730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charset="0"/>
                <a:cs typeface="Arial" charset="0"/>
              </a:rPr>
              <a:t>Cost burden &gt;=30% to &lt;=50%  4,160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charset="0"/>
                <a:cs typeface="Arial" charset="0"/>
              </a:rPr>
              <a:t>Cost burden &gt;=50%   3,595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charset="0"/>
                <a:cs typeface="Arial" charset="0"/>
              </a:rPr>
              <a:t>Cost burden not available   190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charset="0"/>
                <a:cs typeface="Arial" charset="0"/>
              </a:rPr>
              <a:t>Total   17,680</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BB9A5801-F86B-448D-9DAD-2D3331DD7CF5}" type="slidenum">
              <a:rPr lang="en-US" smtClean="0"/>
              <a:pPr/>
              <a:t>9</a:t>
            </a:fld>
            <a:endParaRPr lang="en-US"/>
          </a:p>
        </p:txBody>
      </p:sp>
    </p:spTree>
    <p:extLst>
      <p:ext uri="{BB962C8B-B14F-4D97-AF65-F5344CB8AC3E}">
        <p14:creationId xmlns:p14="http://schemas.microsoft.com/office/powerpoint/2010/main" val="67454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DABCF8-C34F-4CBF-AC78-1CECCC71340D}" type="datetimeFigureOut">
              <a:rPr lang="en-US" smtClean="0"/>
              <a:pPr/>
              <a:t>10/21/2020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D9B405-223F-4897-A53A-F63B30B32C79}" type="slidenum">
              <a:rPr lang="en-US" smtClean="0"/>
              <a:pPr/>
              <a:t>‹#›</a:t>
            </a:fld>
            <a:endParaRPr lang="en-US"/>
          </a:p>
        </p:txBody>
      </p:sp>
      <p:sp>
        <p:nvSpPr>
          <p:cNvPr id="7" name="Rectangle 6">
            <a:extLst>
              <a:ext uri="{FF2B5EF4-FFF2-40B4-BE49-F238E27FC236}">
                <a16:creationId xmlns:a16="http://schemas.microsoft.com/office/drawing/2014/main" xmlns="" id="{F92827BB-60A4-42CE-B89C-F3EB2783E283}"/>
              </a:ext>
            </a:extLst>
          </p:cNvPr>
          <p:cNvSpPr/>
          <p:nvPr userDrawn="1"/>
        </p:nvSpPr>
        <p:spPr>
          <a:xfrm>
            <a:off x="0" y="0"/>
            <a:ext cx="9144000" cy="6858000"/>
          </a:xfrm>
          <a:prstGeom prst="rect">
            <a:avLst/>
          </a:prstGeom>
          <a:solidFill>
            <a:srgbClr val="1C5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DABCF8-C34F-4CBF-AC78-1CECCC71340D}" type="datetimeFigureOut">
              <a:rPr lang="en-US" smtClean="0"/>
              <a:pPr/>
              <a:t>10/21/2020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D9B405-223F-4897-A53A-F63B30B32C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DABCF8-C34F-4CBF-AC78-1CECCC71340D}" type="datetimeFigureOut">
              <a:rPr lang="en-US" smtClean="0"/>
              <a:pPr/>
              <a:t>10/21/2020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D9B405-223F-4897-A53A-F63B30B32C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400800"/>
            <a:ext cx="9144000" cy="457200"/>
          </a:xfrm>
          <a:prstGeom prst="rect">
            <a:avLst/>
          </a:prstGeom>
          <a:solidFill>
            <a:srgbClr val="1C5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b="1">
                <a:solidFill>
                  <a:schemeClr val="tx2">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p:cNvSpPr txBox="1"/>
          <p:nvPr userDrawn="1"/>
        </p:nvSpPr>
        <p:spPr>
          <a:xfrm>
            <a:off x="0" y="6477000"/>
            <a:ext cx="3048000" cy="276999"/>
          </a:xfrm>
          <a:prstGeom prst="rect">
            <a:avLst/>
          </a:prstGeom>
          <a:noFill/>
        </p:spPr>
        <p:txBody>
          <a:bodyPr wrap="square" lIns="457200" rIns="457200" rtlCol="0">
            <a:spAutoFit/>
          </a:bodyPr>
          <a:lstStyle/>
          <a:p>
            <a:pPr algn="l"/>
            <a:r>
              <a:rPr lang="en-US" sz="1200" b="1" dirty="0">
                <a:solidFill>
                  <a:schemeClr val="bg1"/>
                </a:solidFill>
                <a:latin typeface="+mn-lt"/>
              </a:rPr>
              <a:t>CITY OF BALDWIN PARK     </a:t>
            </a:r>
            <a:fld id="{3996A8AD-6E6F-45AB-B9E3-F583C7194CE3}" type="slidenum">
              <a:rPr lang="en-US" sz="1200" b="1" smtClean="0">
                <a:solidFill>
                  <a:schemeClr val="bg1"/>
                </a:solidFill>
                <a:latin typeface="+mn-lt"/>
              </a:rPr>
              <a:t>‹#›</a:t>
            </a:fld>
            <a:endParaRPr lang="en-US" sz="1200" b="1" dirty="0">
              <a:solidFill>
                <a:schemeClr val="bg1"/>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DABCF8-C34F-4CBF-AC78-1CECCC71340D}" type="datetimeFigureOut">
              <a:rPr lang="en-US" smtClean="0"/>
              <a:pPr/>
              <a:t>10/21/2020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AD9B405-223F-4897-A53A-F63B30B32C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DABCF8-C34F-4CBF-AC78-1CECCC71340D}" type="datetimeFigureOut">
              <a:rPr lang="en-US" smtClean="0"/>
              <a:pPr/>
              <a:t>10/21/2020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D9B405-223F-4897-A53A-F63B30B32C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FDABCF8-C34F-4CBF-AC78-1CECCC71340D}" type="datetimeFigureOut">
              <a:rPr lang="en-US" smtClean="0"/>
              <a:pPr/>
              <a:t>10/21/2020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AD9B405-223F-4897-A53A-F63B30B32C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FDABCF8-C34F-4CBF-AC78-1CECCC71340D}" type="datetimeFigureOut">
              <a:rPr lang="en-US" smtClean="0"/>
              <a:pPr/>
              <a:t>10/21/2020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AD9B405-223F-4897-A53A-F63B30B32C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FDABCF8-C34F-4CBF-AC78-1CECCC71340D}" type="datetimeFigureOut">
              <a:rPr lang="en-US" smtClean="0"/>
              <a:pPr/>
              <a:t>10/21/2020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AD9B405-223F-4897-A53A-F63B30B32C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DABCF8-C34F-4CBF-AC78-1CECCC71340D}" type="datetimeFigureOut">
              <a:rPr lang="en-US" smtClean="0"/>
              <a:pPr/>
              <a:t>10/21/2020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D9B405-223F-4897-A53A-F63B30B32C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FDABCF8-C34F-4CBF-AC78-1CECCC71340D}" type="datetimeFigureOut">
              <a:rPr lang="en-US" smtClean="0"/>
              <a:pPr/>
              <a:t>10/21/2020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AD9B405-223F-4897-A53A-F63B30B32C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err="1"/>
              <a:t>sdsdsdsdsdsdsds</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22C5E92-3886-4E30-A285-8694AFA1191B}"/>
              </a:ext>
            </a:extLst>
          </p:cNvPr>
          <p:cNvSpPr/>
          <p:nvPr/>
        </p:nvSpPr>
        <p:spPr>
          <a:xfrm>
            <a:off x="0" y="457200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F39C099-6931-4D58-A8D3-F7FA9E8D98C2}"/>
              </a:ext>
            </a:extLst>
          </p:cNvPr>
          <p:cNvSpPr>
            <a:spLocks noGrp="1"/>
          </p:cNvSpPr>
          <p:nvPr>
            <p:ph type="ctrTitle"/>
          </p:nvPr>
        </p:nvSpPr>
        <p:spPr>
          <a:xfrm>
            <a:off x="171450" y="4713961"/>
            <a:ext cx="8763000" cy="1470025"/>
          </a:xfrm>
        </p:spPr>
        <p:txBody>
          <a:bodyPr>
            <a:noAutofit/>
          </a:bodyPr>
          <a:lstStyle/>
          <a:p>
            <a:r>
              <a:rPr lang="en-US" sz="3200" dirty="0">
                <a:solidFill>
                  <a:srgbClr val="1B407D"/>
                </a:solidFill>
                <a:latin typeface="Avenir LT Std 65 Medium" panose="020B0603020203020204" pitchFamily="34" charset="0"/>
              </a:rPr>
              <a:t>Community Workshop </a:t>
            </a:r>
            <a:br>
              <a:rPr lang="en-US" sz="3200" dirty="0">
                <a:solidFill>
                  <a:srgbClr val="1B407D"/>
                </a:solidFill>
                <a:latin typeface="Avenir LT Std 65 Medium" panose="020B0603020203020204" pitchFamily="34" charset="0"/>
              </a:rPr>
            </a:br>
            <a:r>
              <a:rPr lang="en-US" sz="3200" dirty="0">
                <a:solidFill>
                  <a:srgbClr val="1B407D"/>
                </a:solidFill>
                <a:latin typeface="Avenir LT Std 65 Medium" panose="020B0603020203020204" pitchFamily="34" charset="0"/>
              </a:rPr>
              <a:t>October 28, 2020</a:t>
            </a:r>
            <a:endParaRPr lang="en-US" sz="3200" dirty="0">
              <a:solidFill>
                <a:schemeClr val="tx2">
                  <a:lumMod val="75000"/>
                </a:schemeClr>
              </a:solidFill>
              <a:latin typeface="Avenir LT Std 65 Medium" panose="020B0603020203020204" pitchFamily="34" charset="0"/>
            </a:endParaRPr>
          </a:p>
        </p:txBody>
      </p:sp>
      <p:pic>
        <p:nvPicPr>
          <p:cNvPr id="4" name="Picture 3">
            <a:extLst>
              <a:ext uri="{FF2B5EF4-FFF2-40B4-BE49-F238E27FC236}">
                <a16:creationId xmlns:a16="http://schemas.microsoft.com/office/drawing/2014/main" xmlns="" id="{D24FC2A4-8A11-491D-8B59-557E14D165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896"/>
            <a:ext cx="9144000" cy="2689412"/>
          </a:xfrm>
          <a:prstGeom prst="rect">
            <a:avLst/>
          </a:prstGeom>
        </p:spPr>
      </p:pic>
      <p:sp>
        <p:nvSpPr>
          <p:cNvPr id="10" name="TextBox 9">
            <a:extLst>
              <a:ext uri="{FF2B5EF4-FFF2-40B4-BE49-F238E27FC236}">
                <a16:creationId xmlns:a16="http://schemas.microsoft.com/office/drawing/2014/main" xmlns="" id="{96BBF679-9B15-4AF5-BF50-330B59A655F1}"/>
              </a:ext>
            </a:extLst>
          </p:cNvPr>
          <p:cNvSpPr txBox="1"/>
          <p:nvPr/>
        </p:nvSpPr>
        <p:spPr>
          <a:xfrm>
            <a:off x="2758041" y="3180417"/>
            <a:ext cx="3627916" cy="523220"/>
          </a:xfrm>
          <a:prstGeom prst="rect">
            <a:avLst/>
          </a:prstGeom>
          <a:noFill/>
        </p:spPr>
        <p:txBody>
          <a:bodyPr wrap="none" rtlCol="0">
            <a:spAutoFit/>
          </a:bodyPr>
          <a:lstStyle/>
          <a:p>
            <a:pPr algn="ctr"/>
            <a:r>
              <a:rPr lang="en-US" sz="2800" cap="all" dirty="0">
                <a:solidFill>
                  <a:schemeClr val="bg1"/>
                </a:solidFill>
                <a:latin typeface="Avenir LT Std 65 Medium" panose="020B0603020203020204" pitchFamily="34" charset="0"/>
              </a:rPr>
              <a:t>Housing Element</a:t>
            </a:r>
          </a:p>
        </p:txBody>
      </p:sp>
    </p:spTree>
    <p:extLst>
      <p:ext uri="{BB962C8B-B14F-4D97-AF65-F5344CB8AC3E}">
        <p14:creationId xmlns:p14="http://schemas.microsoft.com/office/powerpoint/2010/main" val="3648284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
            <a:ext cx="9144000" cy="1143000"/>
          </a:xfrm>
        </p:spPr>
        <p:txBody>
          <a:bodyPr>
            <a:normAutofit/>
          </a:bodyPr>
          <a:lstStyle/>
          <a:p>
            <a:r>
              <a:rPr lang="en-US" sz="3300" dirty="0">
                <a:ea typeface="Tahoma" pitchFamily="34" charset="0"/>
                <a:cs typeface="Tahoma" pitchFamily="34" charset="0"/>
              </a:rPr>
              <a:t>State Income Thresholds for Los Angeles County</a:t>
            </a:r>
          </a:p>
        </p:txBody>
      </p:sp>
      <p:graphicFrame>
        <p:nvGraphicFramePr>
          <p:cNvPr id="4" name="Table 3"/>
          <p:cNvGraphicFramePr>
            <a:graphicFrameLocks noGrp="1"/>
          </p:cNvGraphicFramePr>
          <p:nvPr>
            <p:extLst>
              <p:ext uri="{D42A27DB-BD31-4B8C-83A1-F6EECF244321}">
                <p14:modId xmlns:p14="http://schemas.microsoft.com/office/powerpoint/2010/main" val="1355441798"/>
              </p:ext>
            </p:extLst>
          </p:nvPr>
        </p:nvGraphicFramePr>
        <p:xfrm>
          <a:off x="0" y="990600"/>
          <a:ext cx="9144000" cy="3302000"/>
        </p:xfrm>
        <a:graphic>
          <a:graphicData uri="http://schemas.openxmlformats.org/drawingml/2006/table">
            <a:tbl>
              <a:tblPr firstRow="1" bandRow="1">
                <a:tableStyleId>{5C22544A-7EE6-4342-B048-85BDC9FD1C3A}</a:tableStyleId>
              </a:tblPr>
              <a:tblGrid>
                <a:gridCol w="1858537">
                  <a:extLst>
                    <a:ext uri="{9D8B030D-6E8A-4147-A177-3AD203B41FA5}">
                      <a16:colId xmlns:a16="http://schemas.microsoft.com/office/drawing/2014/main" xmlns="" val="20000"/>
                    </a:ext>
                  </a:extLst>
                </a:gridCol>
                <a:gridCol w="1486829">
                  <a:extLst>
                    <a:ext uri="{9D8B030D-6E8A-4147-A177-3AD203B41FA5}">
                      <a16:colId xmlns:a16="http://schemas.microsoft.com/office/drawing/2014/main" xmlns="" val="20001"/>
                    </a:ext>
                  </a:extLst>
                </a:gridCol>
                <a:gridCol w="1412488">
                  <a:extLst>
                    <a:ext uri="{9D8B030D-6E8A-4147-A177-3AD203B41FA5}">
                      <a16:colId xmlns:a16="http://schemas.microsoft.com/office/drawing/2014/main" xmlns="" val="20002"/>
                    </a:ext>
                  </a:extLst>
                </a:gridCol>
                <a:gridCol w="1486829">
                  <a:extLst>
                    <a:ext uri="{9D8B030D-6E8A-4147-A177-3AD203B41FA5}">
                      <a16:colId xmlns:a16="http://schemas.microsoft.com/office/drawing/2014/main" xmlns="" val="20003"/>
                    </a:ext>
                  </a:extLst>
                </a:gridCol>
                <a:gridCol w="1486829">
                  <a:extLst>
                    <a:ext uri="{9D8B030D-6E8A-4147-A177-3AD203B41FA5}">
                      <a16:colId xmlns:a16="http://schemas.microsoft.com/office/drawing/2014/main" xmlns="" val="20004"/>
                    </a:ext>
                  </a:extLst>
                </a:gridCol>
                <a:gridCol w="1412488">
                  <a:extLst>
                    <a:ext uri="{9D8B030D-6E8A-4147-A177-3AD203B41FA5}">
                      <a16:colId xmlns:a16="http://schemas.microsoft.com/office/drawing/2014/main" xmlns="" val="20005"/>
                    </a:ext>
                  </a:extLst>
                </a:gridCol>
              </a:tblGrid>
              <a:tr h="370840">
                <a:tc>
                  <a:txBody>
                    <a:bodyPr/>
                    <a:lstStyle/>
                    <a:p>
                      <a:pPr marL="0" algn="ctr" defTabSz="914400" rtl="0" eaLnBrk="1" fontAlgn="b" latinLnBrk="0" hangingPunct="1"/>
                      <a:r>
                        <a:rPr kumimoji="0" lang="en-US" sz="1800" kern="1200" dirty="0"/>
                        <a:t>Income Level</a:t>
                      </a:r>
                      <a:endParaRPr kumimoji="0" lang="en-US" sz="1800" b="0" kern="1200" dirty="0">
                        <a:solidFill>
                          <a:schemeClr val="dk1"/>
                        </a:solidFill>
                        <a:latin typeface="Tahoma" pitchFamily="34" charset="0"/>
                        <a:ea typeface="Tahoma" pitchFamily="34" charset="0"/>
                        <a:cs typeface="Tahoma" pitchFamily="34" charset="0"/>
                      </a:endParaRPr>
                    </a:p>
                  </a:txBody>
                  <a:tcPr>
                    <a:solidFill>
                      <a:srgbClr val="003D7D"/>
                    </a:solidFill>
                  </a:tcPr>
                </a:tc>
                <a:tc>
                  <a:txBody>
                    <a:bodyPr/>
                    <a:lstStyle/>
                    <a:p>
                      <a:pPr marL="0" algn="ctr" defTabSz="914400" rtl="0" eaLnBrk="1" fontAlgn="b" latinLnBrk="0" hangingPunct="1"/>
                      <a:r>
                        <a:rPr kumimoji="0" lang="en-US" sz="1800" kern="1200" dirty="0"/>
                        <a:t>1-Person</a:t>
                      </a:r>
                      <a:endParaRPr kumimoji="0" lang="en-US" sz="1800" b="0" kern="1200" dirty="0">
                        <a:solidFill>
                          <a:schemeClr val="dk1"/>
                        </a:solidFill>
                        <a:latin typeface="Tahoma" pitchFamily="34" charset="0"/>
                        <a:ea typeface="Tahoma" pitchFamily="34" charset="0"/>
                        <a:cs typeface="Tahoma" pitchFamily="34" charset="0"/>
                      </a:endParaRPr>
                    </a:p>
                  </a:txBody>
                  <a:tcPr>
                    <a:solidFill>
                      <a:srgbClr val="003D7D"/>
                    </a:solidFill>
                  </a:tcPr>
                </a:tc>
                <a:tc>
                  <a:txBody>
                    <a:bodyPr/>
                    <a:lstStyle/>
                    <a:p>
                      <a:pPr marL="0" algn="ctr" defTabSz="914400" rtl="0" eaLnBrk="1" fontAlgn="b" latinLnBrk="0" hangingPunct="1"/>
                      <a:r>
                        <a:rPr kumimoji="0" lang="en-US" sz="1800" kern="1200" dirty="0"/>
                        <a:t>2-Person</a:t>
                      </a:r>
                      <a:endParaRPr kumimoji="0" lang="en-US" sz="1800" b="0" kern="1200" dirty="0">
                        <a:solidFill>
                          <a:schemeClr val="dk1"/>
                        </a:solidFill>
                        <a:latin typeface="Tahoma" pitchFamily="34" charset="0"/>
                        <a:ea typeface="Tahoma" pitchFamily="34" charset="0"/>
                        <a:cs typeface="Tahoma" pitchFamily="34" charset="0"/>
                      </a:endParaRPr>
                    </a:p>
                  </a:txBody>
                  <a:tcPr>
                    <a:solidFill>
                      <a:srgbClr val="003D7D"/>
                    </a:solidFill>
                  </a:tcPr>
                </a:tc>
                <a:tc>
                  <a:txBody>
                    <a:bodyPr/>
                    <a:lstStyle/>
                    <a:p>
                      <a:pPr marL="0" algn="ctr" defTabSz="914400" rtl="0" eaLnBrk="1" fontAlgn="b" latinLnBrk="0" hangingPunct="1"/>
                      <a:r>
                        <a:rPr kumimoji="0" lang="en-US" sz="1800" kern="1200" dirty="0"/>
                        <a:t>3-Person</a:t>
                      </a:r>
                      <a:endParaRPr kumimoji="0" lang="en-US" sz="1800" b="0" kern="1200" dirty="0">
                        <a:solidFill>
                          <a:schemeClr val="dk1"/>
                        </a:solidFill>
                        <a:latin typeface="Tahoma" pitchFamily="34" charset="0"/>
                        <a:ea typeface="Tahoma" pitchFamily="34" charset="0"/>
                        <a:cs typeface="Tahoma" pitchFamily="34" charset="0"/>
                      </a:endParaRPr>
                    </a:p>
                  </a:txBody>
                  <a:tcPr>
                    <a:solidFill>
                      <a:srgbClr val="003D7D"/>
                    </a:solidFill>
                  </a:tcPr>
                </a:tc>
                <a:tc>
                  <a:txBody>
                    <a:bodyPr/>
                    <a:lstStyle/>
                    <a:p>
                      <a:pPr marL="0" algn="ctr" defTabSz="914400" rtl="0" eaLnBrk="1" fontAlgn="b" latinLnBrk="0" hangingPunct="1"/>
                      <a:r>
                        <a:rPr kumimoji="0" lang="en-US" sz="1800" kern="1200" dirty="0"/>
                        <a:t>4-Person</a:t>
                      </a:r>
                      <a:endParaRPr kumimoji="0" lang="en-US" sz="1800" b="0" kern="1200" dirty="0">
                        <a:solidFill>
                          <a:schemeClr val="dk1"/>
                        </a:solidFill>
                        <a:latin typeface="Tahoma" pitchFamily="34" charset="0"/>
                        <a:ea typeface="Tahoma" pitchFamily="34" charset="0"/>
                        <a:cs typeface="Tahoma" pitchFamily="34" charset="0"/>
                      </a:endParaRPr>
                    </a:p>
                  </a:txBody>
                  <a:tcPr>
                    <a:solidFill>
                      <a:srgbClr val="003D7D"/>
                    </a:solidFill>
                  </a:tcPr>
                </a:tc>
                <a:tc>
                  <a:txBody>
                    <a:bodyPr/>
                    <a:lstStyle/>
                    <a:p>
                      <a:pPr marL="0" algn="ctr" defTabSz="914400" rtl="0" eaLnBrk="1" fontAlgn="b" latinLnBrk="0" hangingPunct="1"/>
                      <a:r>
                        <a:rPr kumimoji="0" lang="en-US" sz="1800" kern="1200" dirty="0"/>
                        <a:t>5 Person</a:t>
                      </a:r>
                      <a:endParaRPr kumimoji="0" lang="en-US" sz="1800" b="0" kern="1200" dirty="0">
                        <a:solidFill>
                          <a:schemeClr val="dk1"/>
                        </a:solidFill>
                        <a:latin typeface="Tahoma" pitchFamily="34" charset="0"/>
                        <a:ea typeface="Tahoma" pitchFamily="34" charset="0"/>
                        <a:cs typeface="Tahoma" pitchFamily="34" charset="0"/>
                      </a:endParaRPr>
                    </a:p>
                  </a:txBody>
                  <a:tcPr>
                    <a:solidFill>
                      <a:srgbClr val="003D7D"/>
                    </a:solidFill>
                  </a:tcPr>
                </a:tc>
                <a:extLst>
                  <a:ext uri="{0D108BD9-81ED-4DB2-BD59-A6C34878D82A}">
                    <a16:rowId xmlns:a16="http://schemas.microsoft.com/office/drawing/2014/main" xmlns="" val="10000"/>
                  </a:ext>
                </a:extLst>
              </a:tr>
              <a:tr h="370840">
                <a:tc>
                  <a:txBody>
                    <a:bodyPr/>
                    <a:lstStyle/>
                    <a:p>
                      <a:pPr marL="0" algn="ctr" defTabSz="914400" rtl="0" eaLnBrk="1" fontAlgn="b" latinLnBrk="0" hangingPunct="1"/>
                      <a:r>
                        <a:rPr kumimoji="0" lang="en-US" sz="1800" b="1" kern="1200" dirty="0">
                          <a:latin typeface="+mn-lt"/>
                        </a:rPr>
                        <a:t>Extremely Low</a:t>
                      </a:r>
                    </a:p>
                    <a:p>
                      <a:pPr marL="0" algn="ctr" defTabSz="914400" rtl="0" eaLnBrk="1" fontAlgn="b" latinLnBrk="0" hangingPunct="1"/>
                      <a:r>
                        <a:rPr kumimoji="0" lang="en-US" sz="1800" b="1" kern="1200" dirty="0">
                          <a:latin typeface="+mn-lt"/>
                        </a:rPr>
                        <a:t>(0-30% AMI)</a:t>
                      </a:r>
                      <a:endParaRPr kumimoji="0" lang="en-US" sz="1800" b="1" kern="1200" dirty="0">
                        <a:solidFill>
                          <a:schemeClr val="tx1"/>
                        </a:solidFill>
                        <a:latin typeface="+mn-lt"/>
                        <a:ea typeface="Tahoma" pitchFamily="34" charset="0"/>
                        <a:cs typeface="Tahoma" pitchFamily="34" charset="0"/>
                      </a:endParaRPr>
                    </a:p>
                  </a:txBody>
                  <a:tcP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$23,700</a:t>
                      </a: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$27,050</a:t>
                      </a: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$30,450</a:t>
                      </a: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$33,800</a:t>
                      </a: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$36,550 </a:t>
                      </a:r>
                    </a:p>
                  </a:txBody>
                  <a:tcPr anchor="ctr"/>
                </a:tc>
                <a:extLst>
                  <a:ext uri="{0D108BD9-81ED-4DB2-BD59-A6C34878D82A}">
                    <a16:rowId xmlns:a16="http://schemas.microsoft.com/office/drawing/2014/main" xmlns="" val="10001"/>
                  </a:ext>
                </a:extLst>
              </a:tr>
              <a:tr h="370840">
                <a:tc>
                  <a:txBody>
                    <a:bodyPr/>
                    <a:lstStyle/>
                    <a:p>
                      <a:pPr marL="0" algn="ctr" defTabSz="914400" rtl="0" eaLnBrk="1" fontAlgn="b" latinLnBrk="0" hangingPunct="1"/>
                      <a:r>
                        <a:rPr kumimoji="0" lang="en-US" sz="1800" b="1" kern="1200" dirty="0">
                          <a:latin typeface="+mn-lt"/>
                        </a:rPr>
                        <a:t>Very Low</a:t>
                      </a:r>
                    </a:p>
                    <a:p>
                      <a:pPr marL="0" algn="ctr" defTabSz="914400" rtl="0" eaLnBrk="1" fontAlgn="b" latinLnBrk="0" hangingPunct="1"/>
                      <a:r>
                        <a:rPr kumimoji="0" lang="en-US" sz="1800" b="1" kern="1200" dirty="0">
                          <a:latin typeface="+mn-lt"/>
                        </a:rPr>
                        <a:t>(31-50% AMI)</a:t>
                      </a:r>
                      <a:endParaRPr kumimoji="0" lang="en-US" sz="1800" b="1" kern="1200" dirty="0">
                        <a:solidFill>
                          <a:schemeClr val="tx1"/>
                        </a:solidFill>
                        <a:latin typeface="+mn-lt"/>
                        <a:ea typeface="Tahoma" pitchFamily="34" charset="0"/>
                        <a:cs typeface="Tahoma" pitchFamily="34" charset="0"/>
                      </a:endParaRPr>
                    </a:p>
                  </a:txBody>
                  <a:tcP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$39,450</a:t>
                      </a: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$45,050</a:t>
                      </a: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$50,700</a:t>
                      </a: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$56,300</a:t>
                      </a: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$60,850</a:t>
                      </a:r>
                    </a:p>
                  </a:txBody>
                  <a:tcPr anchor="ctr"/>
                </a:tc>
                <a:extLst>
                  <a:ext uri="{0D108BD9-81ED-4DB2-BD59-A6C34878D82A}">
                    <a16:rowId xmlns:a16="http://schemas.microsoft.com/office/drawing/2014/main" xmlns="" val="10002"/>
                  </a:ext>
                </a:extLst>
              </a:tr>
              <a:tr h="370840">
                <a:tc>
                  <a:txBody>
                    <a:bodyPr/>
                    <a:lstStyle/>
                    <a:p>
                      <a:pPr marL="0" algn="ctr" defTabSz="914400" rtl="0" eaLnBrk="1" fontAlgn="b" latinLnBrk="0" hangingPunct="1"/>
                      <a:r>
                        <a:rPr kumimoji="0" lang="en-US" sz="1800" b="1" kern="1200" dirty="0">
                          <a:latin typeface="+mn-lt"/>
                        </a:rPr>
                        <a:t>Low</a:t>
                      </a:r>
                    </a:p>
                    <a:p>
                      <a:pPr marL="0" algn="ctr" defTabSz="914400" rtl="0" eaLnBrk="1" fontAlgn="b" latinLnBrk="0" hangingPunct="1"/>
                      <a:r>
                        <a:rPr kumimoji="0" lang="en-US" sz="1800" b="1" kern="1200" dirty="0">
                          <a:latin typeface="+mn-lt"/>
                        </a:rPr>
                        <a:t>(51-80% AMI)</a:t>
                      </a:r>
                      <a:endParaRPr kumimoji="0" lang="en-US" sz="1800" b="1" kern="1200" dirty="0">
                        <a:solidFill>
                          <a:schemeClr val="tx1"/>
                        </a:solidFill>
                        <a:latin typeface="+mn-lt"/>
                        <a:ea typeface="Tahoma" pitchFamily="34" charset="0"/>
                        <a:cs typeface="Tahoma" pitchFamily="34" charset="0"/>
                      </a:endParaRPr>
                    </a:p>
                  </a:txBody>
                  <a:tcP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$63,100</a:t>
                      </a: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$72,100</a:t>
                      </a: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$81,100</a:t>
                      </a: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$90,100</a:t>
                      </a: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$97,350</a:t>
                      </a:r>
                    </a:p>
                  </a:txBody>
                  <a:tcPr anchor="ctr"/>
                </a:tc>
                <a:extLst>
                  <a:ext uri="{0D108BD9-81ED-4DB2-BD59-A6C34878D82A}">
                    <a16:rowId xmlns:a16="http://schemas.microsoft.com/office/drawing/2014/main" xmlns="" val="10003"/>
                  </a:ext>
                </a:extLst>
              </a:tr>
              <a:tr h="370840">
                <a:tc>
                  <a:txBody>
                    <a:bodyPr/>
                    <a:lstStyle/>
                    <a:p>
                      <a:pPr marL="0" algn="ctr" defTabSz="914400" rtl="0" eaLnBrk="1" fontAlgn="b" latinLnBrk="0" hangingPunct="1"/>
                      <a:r>
                        <a:rPr kumimoji="0" lang="en-US" sz="1800" b="1" kern="1200" dirty="0">
                          <a:latin typeface="+mn-lt"/>
                        </a:rPr>
                        <a:t>Moderate </a:t>
                      </a:r>
                    </a:p>
                    <a:p>
                      <a:pPr marL="0" algn="ctr" defTabSz="914400" rtl="0" eaLnBrk="1" fontAlgn="b" latinLnBrk="0" hangingPunct="1"/>
                      <a:r>
                        <a:rPr kumimoji="0" lang="en-US" sz="1800" b="1" kern="1200" dirty="0">
                          <a:latin typeface="+mn-lt"/>
                        </a:rPr>
                        <a:t>(81-120% AMI)</a:t>
                      </a:r>
                      <a:endParaRPr kumimoji="0" lang="en-US" sz="1800" b="1" kern="1200" dirty="0">
                        <a:solidFill>
                          <a:schemeClr val="tx1"/>
                        </a:solidFill>
                        <a:latin typeface="+mn-lt"/>
                        <a:ea typeface="Tahoma" pitchFamily="34" charset="0"/>
                        <a:cs typeface="Tahoma" pitchFamily="34" charset="0"/>
                      </a:endParaRPr>
                    </a:p>
                  </a:txBody>
                  <a:tcP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a:t>
                      </a:r>
                      <a:r>
                        <a:rPr lang="en-US" sz="1800" dirty="0">
                          <a:latin typeface="+mn-lt"/>
                        </a:rPr>
                        <a:t>64,900</a:t>
                      </a:r>
                      <a:endParaRPr kumimoji="0" lang="en-US" sz="1800" b="0" kern="1200" dirty="0">
                        <a:solidFill>
                          <a:schemeClr val="tx1"/>
                        </a:solidFill>
                        <a:latin typeface="+mn-lt"/>
                        <a:ea typeface="Tahoma" pitchFamily="34" charset="0"/>
                        <a:cs typeface="Tahoma" pitchFamily="34" charset="0"/>
                      </a:endParaRP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a:t>
                      </a:r>
                      <a:r>
                        <a:rPr lang="en-US" sz="1800" dirty="0">
                          <a:latin typeface="+mn-lt"/>
                        </a:rPr>
                        <a:t>74,200</a:t>
                      </a:r>
                      <a:endParaRPr kumimoji="0" lang="en-US" sz="1800" b="0" kern="1200" dirty="0">
                        <a:solidFill>
                          <a:schemeClr val="tx1"/>
                        </a:solidFill>
                        <a:latin typeface="+mn-lt"/>
                        <a:ea typeface="Tahoma" pitchFamily="34" charset="0"/>
                        <a:cs typeface="Tahoma" pitchFamily="34" charset="0"/>
                      </a:endParaRP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a:t>
                      </a:r>
                      <a:r>
                        <a:rPr lang="en-US" sz="1800" dirty="0">
                          <a:latin typeface="+mn-lt"/>
                        </a:rPr>
                        <a:t>83,500</a:t>
                      </a:r>
                      <a:endParaRPr kumimoji="0" lang="en-US" sz="1800" b="0" kern="1200" dirty="0">
                        <a:solidFill>
                          <a:schemeClr val="tx1"/>
                        </a:solidFill>
                        <a:latin typeface="+mn-lt"/>
                        <a:ea typeface="Tahoma" pitchFamily="34" charset="0"/>
                        <a:cs typeface="Tahoma" pitchFamily="34" charset="0"/>
                      </a:endParaRP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a:t>
                      </a:r>
                      <a:r>
                        <a:rPr lang="en-US" sz="1800" dirty="0">
                          <a:latin typeface="+mn-lt"/>
                        </a:rPr>
                        <a:t>92,750</a:t>
                      </a:r>
                      <a:endParaRPr kumimoji="0" lang="en-US" sz="1800" b="0" kern="1200" dirty="0">
                        <a:solidFill>
                          <a:schemeClr val="tx1"/>
                        </a:solidFill>
                        <a:latin typeface="+mn-lt"/>
                        <a:ea typeface="Tahoma" pitchFamily="34" charset="0"/>
                        <a:cs typeface="Tahoma" pitchFamily="34" charset="0"/>
                      </a:endParaRP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a:t>
                      </a:r>
                      <a:r>
                        <a:rPr lang="en-US" sz="1800" dirty="0">
                          <a:latin typeface="+mn-lt"/>
                        </a:rPr>
                        <a:t>100,150</a:t>
                      </a:r>
                      <a:endParaRPr kumimoji="0" lang="en-US" sz="1800" b="0" kern="1200" dirty="0">
                        <a:solidFill>
                          <a:schemeClr val="tx1"/>
                        </a:solidFill>
                        <a:latin typeface="+mn-lt"/>
                        <a:ea typeface="Tahoma" pitchFamily="34" charset="0"/>
                        <a:cs typeface="Tahoma" pitchFamily="34" charset="0"/>
                      </a:endParaRPr>
                    </a:p>
                  </a:txBody>
                  <a:tcPr anchor="ctr"/>
                </a:tc>
                <a:extLst>
                  <a:ext uri="{0D108BD9-81ED-4DB2-BD59-A6C34878D82A}">
                    <a16:rowId xmlns:a16="http://schemas.microsoft.com/office/drawing/2014/main" xmlns="" val="10004"/>
                  </a:ext>
                </a:extLst>
              </a:tr>
              <a:tr h="370840">
                <a:tc>
                  <a:txBody>
                    <a:bodyPr/>
                    <a:lstStyle/>
                    <a:p>
                      <a:pPr marL="0" algn="ctr" defTabSz="914400" rtl="0" eaLnBrk="1" fontAlgn="b" latinLnBrk="0" hangingPunct="1"/>
                      <a:r>
                        <a:rPr kumimoji="0" lang="en-US" sz="1800" b="1" kern="1200" dirty="0">
                          <a:solidFill>
                            <a:schemeClr val="tx1"/>
                          </a:solidFill>
                          <a:latin typeface="+mn-lt"/>
                          <a:ea typeface="Tahoma" pitchFamily="34" charset="0"/>
                          <a:cs typeface="Tahoma" pitchFamily="34" charset="0"/>
                        </a:rPr>
                        <a:t>Median Income</a:t>
                      </a:r>
                    </a:p>
                  </a:txBody>
                  <a:tcP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a:t>
                      </a:r>
                      <a:r>
                        <a:rPr lang="en-US" sz="1800" dirty="0">
                          <a:latin typeface="+mn-lt"/>
                        </a:rPr>
                        <a:t>54,100</a:t>
                      </a:r>
                      <a:endParaRPr kumimoji="0" lang="en-US" sz="1800" b="0" kern="1200" dirty="0">
                        <a:solidFill>
                          <a:schemeClr val="tx1"/>
                        </a:solidFill>
                        <a:latin typeface="+mn-lt"/>
                        <a:ea typeface="Tahoma" pitchFamily="34" charset="0"/>
                        <a:cs typeface="Tahoma" pitchFamily="34" charset="0"/>
                      </a:endParaRP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a:t>
                      </a:r>
                      <a:r>
                        <a:rPr lang="en-US" sz="1800" dirty="0">
                          <a:latin typeface="+mn-lt"/>
                        </a:rPr>
                        <a:t>61,850</a:t>
                      </a:r>
                      <a:endParaRPr kumimoji="0" lang="en-US" sz="1800" b="0" kern="1200" dirty="0">
                        <a:solidFill>
                          <a:schemeClr val="tx1"/>
                        </a:solidFill>
                        <a:latin typeface="+mn-lt"/>
                        <a:ea typeface="Tahoma" pitchFamily="34" charset="0"/>
                        <a:cs typeface="Tahoma" pitchFamily="34" charset="0"/>
                      </a:endParaRP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a:t>
                      </a:r>
                      <a:r>
                        <a:rPr lang="en-US" sz="1800" dirty="0">
                          <a:latin typeface="+mn-lt"/>
                        </a:rPr>
                        <a:t>69,550</a:t>
                      </a:r>
                      <a:endParaRPr kumimoji="0" lang="en-US" sz="1800" b="0" kern="1200" dirty="0">
                        <a:solidFill>
                          <a:schemeClr val="tx1"/>
                        </a:solidFill>
                        <a:latin typeface="+mn-lt"/>
                        <a:ea typeface="Tahoma" pitchFamily="34" charset="0"/>
                        <a:cs typeface="Tahoma" pitchFamily="34" charset="0"/>
                      </a:endParaRP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a:t>
                      </a:r>
                      <a:r>
                        <a:rPr lang="en-US" sz="1800" dirty="0">
                          <a:latin typeface="+mn-lt"/>
                        </a:rPr>
                        <a:t>77,300</a:t>
                      </a:r>
                      <a:endParaRPr kumimoji="0" lang="en-US" sz="1800" b="0" kern="1200" dirty="0">
                        <a:solidFill>
                          <a:schemeClr val="tx1"/>
                        </a:solidFill>
                        <a:latin typeface="+mn-lt"/>
                        <a:ea typeface="Tahoma" pitchFamily="34" charset="0"/>
                        <a:cs typeface="Tahoma" pitchFamily="34" charset="0"/>
                      </a:endParaRPr>
                    </a:p>
                  </a:txBody>
                  <a:tcPr anchor="ctr"/>
                </a:tc>
                <a:tc>
                  <a:txBody>
                    <a:bodyPr/>
                    <a:lstStyle/>
                    <a:p>
                      <a:pPr marL="0" algn="ctr" defTabSz="914400" rtl="0" eaLnBrk="1" fontAlgn="b" latinLnBrk="0" hangingPunct="1"/>
                      <a:r>
                        <a:rPr kumimoji="0" lang="en-US" sz="1800" b="0" kern="1200" dirty="0">
                          <a:solidFill>
                            <a:schemeClr val="tx1"/>
                          </a:solidFill>
                          <a:latin typeface="+mn-lt"/>
                          <a:ea typeface="Tahoma" pitchFamily="34" charset="0"/>
                          <a:cs typeface="Tahoma" pitchFamily="34" charset="0"/>
                        </a:rPr>
                        <a:t>$</a:t>
                      </a:r>
                      <a:r>
                        <a:rPr lang="en-US" sz="1800" dirty="0">
                          <a:latin typeface="+mn-lt"/>
                        </a:rPr>
                        <a:t>83,500</a:t>
                      </a:r>
                      <a:endParaRPr kumimoji="0" lang="en-US" sz="1800" b="0" kern="1200" dirty="0">
                        <a:solidFill>
                          <a:schemeClr val="tx1"/>
                        </a:solidFill>
                        <a:latin typeface="+mn-lt"/>
                        <a:ea typeface="Tahoma" pitchFamily="34" charset="0"/>
                        <a:cs typeface="Tahoma" pitchFamily="34" charset="0"/>
                      </a:endParaRPr>
                    </a:p>
                  </a:txBody>
                  <a:tcPr anchor="ctr"/>
                </a:tc>
                <a:extLst>
                  <a:ext uri="{0D108BD9-81ED-4DB2-BD59-A6C34878D82A}">
                    <a16:rowId xmlns:a16="http://schemas.microsoft.com/office/drawing/2014/main" xmlns="" val="1779323198"/>
                  </a:ext>
                </a:extLst>
              </a:tr>
            </a:tbl>
          </a:graphicData>
        </a:graphic>
      </p:graphicFrame>
      <p:sp>
        <p:nvSpPr>
          <p:cNvPr id="5" name="TextBox 4"/>
          <p:cNvSpPr txBox="1"/>
          <p:nvPr/>
        </p:nvSpPr>
        <p:spPr>
          <a:xfrm>
            <a:off x="485775" y="5605790"/>
            <a:ext cx="6477000" cy="523220"/>
          </a:xfrm>
          <a:prstGeom prst="rect">
            <a:avLst/>
          </a:prstGeom>
          <a:noFill/>
        </p:spPr>
        <p:txBody>
          <a:bodyPr wrap="square" rtlCol="0">
            <a:spAutoFit/>
          </a:bodyPr>
          <a:lstStyle/>
          <a:p>
            <a:r>
              <a:rPr lang="en-US" sz="1400" b="0" dirty="0">
                <a:latin typeface="Tahoma" pitchFamily="34" charset="0"/>
                <a:ea typeface="Tahoma" pitchFamily="34" charset="0"/>
                <a:cs typeface="Tahoma" pitchFamily="34" charset="0"/>
              </a:rPr>
              <a:t>AMI = Area Median Income</a:t>
            </a:r>
          </a:p>
          <a:p>
            <a:r>
              <a:rPr lang="en-US" sz="1400" b="0" dirty="0">
                <a:latin typeface="Tahoma" pitchFamily="34" charset="0"/>
                <a:ea typeface="Tahoma" pitchFamily="34" charset="0"/>
                <a:cs typeface="Tahoma" pitchFamily="34" charset="0"/>
              </a:rPr>
              <a:t>Los Angeles County AMI = $77,300 (family of 4)</a:t>
            </a:r>
          </a:p>
        </p:txBody>
      </p:sp>
      <p:sp>
        <p:nvSpPr>
          <p:cNvPr id="6" name="Oval 5"/>
          <p:cNvSpPr/>
          <p:nvPr/>
        </p:nvSpPr>
        <p:spPr>
          <a:xfrm>
            <a:off x="6400800" y="3857419"/>
            <a:ext cx="1219200" cy="562181"/>
          </a:xfrm>
          <a:prstGeom prst="ellipse">
            <a:avLst/>
          </a:prstGeom>
          <a:noFill/>
          <a:ln>
            <a:solidFill>
              <a:srgbClr val="00244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xmlns="" id="{DBE5C119-A263-44F0-8714-4F4966D27204}"/>
              </a:ext>
            </a:extLst>
          </p:cNvPr>
          <p:cNvSpPr>
            <a:spLocks noGrp="1"/>
          </p:cNvSpPr>
          <p:nvPr>
            <p:ph idx="1"/>
          </p:nvPr>
        </p:nvSpPr>
        <p:spPr>
          <a:xfrm>
            <a:off x="457200" y="4800600"/>
            <a:ext cx="8229600" cy="4525963"/>
          </a:xfrm>
        </p:spPr>
        <p:txBody>
          <a:bodyPr/>
          <a:lstStyle/>
          <a:p>
            <a:pPr>
              <a:buNone/>
            </a:pPr>
            <a:r>
              <a:rPr lang="en-US" sz="2800" dirty="0">
                <a:latin typeface="Tahoma" pitchFamily="34" charset="0"/>
                <a:ea typeface="Tahoma" pitchFamily="34" charset="0"/>
                <a:cs typeface="Tahoma" pitchFamily="34" charset="0"/>
              </a:rPr>
              <a:t>Affordable housing = 30% of household income</a:t>
            </a:r>
          </a:p>
          <a:p>
            <a:pPr marL="0" indent="0">
              <a:buNone/>
            </a:pPr>
            <a:r>
              <a:rPr lang="en-US" sz="1800" dirty="0">
                <a:latin typeface="Tahoma" pitchFamily="34" charset="0"/>
                <a:ea typeface="Tahoma" pitchFamily="34" charset="0"/>
                <a:cs typeface="Tahoma" pitchFamily="34" charset="0"/>
              </a:rPr>
              <a:t>Example: $90,100 x 30% = $27,030/12 months -&gt; $2,252 per month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B3D730B4-E6BF-4458-B146-85038928250B}"/>
              </a:ext>
            </a:extLst>
          </p:cNvPr>
          <p:cNvGraphicFramePr>
            <a:graphicFrameLocks noGrp="1"/>
          </p:cNvGraphicFramePr>
          <p:nvPr>
            <p:ph idx="1"/>
            <p:extLst>
              <p:ext uri="{D42A27DB-BD31-4B8C-83A1-F6EECF244321}">
                <p14:modId xmlns:p14="http://schemas.microsoft.com/office/powerpoint/2010/main" val="3609489621"/>
              </p:ext>
            </p:extLst>
          </p:nvPr>
        </p:nvGraphicFramePr>
        <p:xfrm>
          <a:off x="228600" y="990601"/>
          <a:ext cx="8229600" cy="487933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a:extLst>
              <a:ext uri="{FF2B5EF4-FFF2-40B4-BE49-F238E27FC236}">
                <a16:creationId xmlns:a16="http://schemas.microsoft.com/office/drawing/2014/main" xmlns="" id="{FAAB070D-42D2-4EF6-9DB8-5FA3D15FD592}"/>
              </a:ext>
            </a:extLst>
          </p:cNvPr>
          <p:cNvSpPr>
            <a:spLocks noGrp="1" noChangeArrowheads="1"/>
          </p:cNvSpPr>
          <p:nvPr>
            <p:ph type="title"/>
          </p:nvPr>
        </p:nvSpPr>
        <p:spPr>
          <a:xfrm>
            <a:off x="457200" y="0"/>
            <a:ext cx="8229600" cy="1143000"/>
          </a:xfrm>
        </p:spPr>
        <p:txBody>
          <a:bodyPr>
            <a:normAutofit/>
          </a:bodyPr>
          <a:lstStyle/>
          <a:p>
            <a:pPr eaLnBrk="1" hangingPunct="1"/>
            <a:r>
              <a:rPr lang="en-US" altLang="en-US" b="1" dirty="0">
                <a:ea typeface="Tahoma" pitchFamily="34" charset="0"/>
                <a:cs typeface="Tahoma" pitchFamily="34" charset="0"/>
              </a:rPr>
              <a:t>Monthly Affordable Housing Cost</a:t>
            </a:r>
          </a:p>
        </p:txBody>
      </p:sp>
      <p:sp>
        <p:nvSpPr>
          <p:cNvPr id="3" name="TextBox 2">
            <a:extLst>
              <a:ext uri="{FF2B5EF4-FFF2-40B4-BE49-F238E27FC236}">
                <a16:creationId xmlns:a16="http://schemas.microsoft.com/office/drawing/2014/main" xmlns="" id="{D73F117D-D5B6-46E8-802F-9E4E6C3BF429}"/>
              </a:ext>
            </a:extLst>
          </p:cNvPr>
          <p:cNvSpPr txBox="1"/>
          <p:nvPr/>
        </p:nvSpPr>
        <p:spPr>
          <a:xfrm>
            <a:off x="1295400" y="1447800"/>
            <a:ext cx="772969" cy="276999"/>
          </a:xfrm>
          <a:prstGeom prst="rect">
            <a:avLst/>
          </a:prstGeom>
          <a:noFill/>
        </p:spPr>
        <p:txBody>
          <a:bodyPr wrap="none" rtlCol="0">
            <a:spAutoFit/>
          </a:bodyPr>
          <a:lstStyle/>
          <a:p>
            <a:r>
              <a:rPr lang="en-US" sz="1200" dirty="0">
                <a:solidFill>
                  <a:schemeClr val="tx1">
                    <a:lumMod val="50000"/>
                    <a:lumOff val="50000"/>
                  </a:schemeClr>
                </a:solidFill>
              </a:rPr>
              <a:t>$106,190</a:t>
            </a:r>
          </a:p>
        </p:txBody>
      </p:sp>
      <p:sp>
        <p:nvSpPr>
          <p:cNvPr id="7" name="TextBox 6">
            <a:extLst>
              <a:ext uri="{FF2B5EF4-FFF2-40B4-BE49-F238E27FC236}">
                <a16:creationId xmlns:a16="http://schemas.microsoft.com/office/drawing/2014/main" xmlns="" id="{2FB825AA-10D5-45D0-8CC7-FBA4B2515C4D}"/>
              </a:ext>
            </a:extLst>
          </p:cNvPr>
          <p:cNvSpPr txBox="1"/>
          <p:nvPr/>
        </p:nvSpPr>
        <p:spPr bwMode="auto">
          <a:xfrm>
            <a:off x="5602119" y="4299440"/>
            <a:ext cx="2279138" cy="738664"/>
          </a:xfrm>
          <a:prstGeom prst="rect">
            <a:avLst/>
          </a:prstGeom>
          <a:noFill/>
        </p:spPr>
        <p:txBody>
          <a:bodyPr wrap="square">
            <a:spAutoFit/>
          </a:bodyPr>
          <a:lstStyle/>
          <a:p>
            <a:pPr algn="ctr">
              <a:defRPr/>
            </a:pPr>
            <a:r>
              <a:rPr lang="en-US" sz="1400" dirty="0">
                <a:solidFill>
                  <a:schemeClr val="accent3">
                    <a:lumMod val="75000"/>
                  </a:schemeClr>
                </a:solidFill>
                <a:latin typeface="+mj-lt"/>
                <a:cs typeface="Arial" charset="0"/>
              </a:rPr>
              <a:t>$2,362</a:t>
            </a:r>
          </a:p>
          <a:p>
            <a:pPr algn="ctr">
              <a:defRPr/>
            </a:pPr>
            <a:r>
              <a:rPr lang="en-US" sz="1400" dirty="0">
                <a:solidFill>
                  <a:schemeClr val="accent3">
                    <a:lumMod val="75000"/>
                  </a:schemeClr>
                </a:solidFill>
                <a:latin typeface="+mj-lt"/>
                <a:cs typeface="Arial" charset="0"/>
              </a:rPr>
              <a:t>(Average monthly</a:t>
            </a:r>
          </a:p>
          <a:p>
            <a:pPr algn="ctr">
              <a:defRPr/>
            </a:pPr>
            <a:r>
              <a:rPr lang="en-US" sz="1400" dirty="0">
                <a:solidFill>
                  <a:schemeClr val="accent3">
                    <a:lumMod val="75000"/>
                  </a:schemeClr>
                </a:solidFill>
                <a:latin typeface="+mj-lt"/>
                <a:cs typeface="Arial" charset="0"/>
              </a:rPr>
              <a:t>mortgage in Baldwin Park)</a:t>
            </a:r>
          </a:p>
        </p:txBody>
      </p:sp>
      <p:sp>
        <p:nvSpPr>
          <p:cNvPr id="8" name="TextBox 7">
            <a:extLst>
              <a:ext uri="{FF2B5EF4-FFF2-40B4-BE49-F238E27FC236}">
                <a16:creationId xmlns:a16="http://schemas.microsoft.com/office/drawing/2014/main" xmlns="" id="{93A9E1A1-1186-4CB8-9EB7-73CE1F59AD80}"/>
              </a:ext>
            </a:extLst>
          </p:cNvPr>
          <p:cNvSpPr txBox="1"/>
          <p:nvPr/>
        </p:nvSpPr>
        <p:spPr bwMode="auto">
          <a:xfrm>
            <a:off x="3995460" y="4880866"/>
            <a:ext cx="2445564" cy="523220"/>
          </a:xfrm>
          <a:prstGeom prst="rect">
            <a:avLst/>
          </a:prstGeom>
          <a:noFill/>
        </p:spPr>
        <p:txBody>
          <a:bodyPr wrap="square">
            <a:spAutoFit/>
          </a:bodyPr>
          <a:lstStyle/>
          <a:p>
            <a:pPr algn="ctr">
              <a:defRPr/>
            </a:pPr>
            <a:r>
              <a:rPr lang="en-US" sz="1400" dirty="0">
                <a:solidFill>
                  <a:srgbClr val="003D7D"/>
                </a:solidFill>
                <a:latin typeface="+mj-lt"/>
                <a:cs typeface="Arial" charset="0"/>
              </a:rPr>
              <a:t>$1,549</a:t>
            </a:r>
          </a:p>
          <a:p>
            <a:pPr algn="ctr">
              <a:defRPr/>
            </a:pPr>
            <a:r>
              <a:rPr lang="en-US" sz="1400" dirty="0">
                <a:solidFill>
                  <a:srgbClr val="003D7D"/>
                </a:solidFill>
                <a:latin typeface="+mj-lt"/>
                <a:cs typeface="Arial" charset="0"/>
              </a:rPr>
              <a:t>(Median rent in Baldwin Park)</a:t>
            </a:r>
          </a:p>
        </p:txBody>
      </p:sp>
      <p:cxnSp>
        <p:nvCxnSpPr>
          <p:cNvPr id="9" name="Straight Connector 8">
            <a:extLst>
              <a:ext uri="{FF2B5EF4-FFF2-40B4-BE49-F238E27FC236}">
                <a16:creationId xmlns:a16="http://schemas.microsoft.com/office/drawing/2014/main" xmlns="" id="{158A7076-B9B4-49D5-9853-E5576BF3A614}"/>
              </a:ext>
            </a:extLst>
          </p:cNvPr>
          <p:cNvCxnSpPr>
            <a:cxnSpLocks/>
          </p:cNvCxnSpPr>
          <p:nvPr/>
        </p:nvCxnSpPr>
        <p:spPr>
          <a:xfrm>
            <a:off x="5257800" y="988069"/>
            <a:ext cx="0" cy="3876789"/>
          </a:xfrm>
          <a:prstGeom prst="line">
            <a:avLst/>
          </a:prstGeom>
          <a:ln w="38100">
            <a:solidFill>
              <a:srgbClr val="003D7D">
                <a:alpha val="8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2B933487-B1F0-466A-AB44-0099D1531016}"/>
              </a:ext>
            </a:extLst>
          </p:cNvPr>
          <p:cNvCxnSpPr>
            <a:cxnSpLocks/>
          </p:cNvCxnSpPr>
          <p:nvPr/>
        </p:nvCxnSpPr>
        <p:spPr>
          <a:xfrm flipH="1">
            <a:off x="6738256" y="1004302"/>
            <a:ext cx="1" cy="3279130"/>
          </a:xfrm>
          <a:prstGeom prst="line">
            <a:avLst/>
          </a:prstGeom>
          <a:ln w="38100">
            <a:solidFill>
              <a:schemeClr val="accent3">
                <a:lumMod val="75000"/>
                <a:alpha val="80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763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D9C49170-BBC1-4A53-8B4A-1CB8298687E9}"/>
              </a:ext>
            </a:extLst>
          </p:cNvPr>
          <p:cNvSpPr/>
          <p:nvPr/>
        </p:nvSpPr>
        <p:spPr>
          <a:xfrm>
            <a:off x="3388146" y="2743200"/>
            <a:ext cx="2066218" cy="2438400"/>
          </a:xfrm>
          <a:custGeom>
            <a:avLst/>
            <a:gdLst>
              <a:gd name="connsiteX0" fmla="*/ 0 w 2066218"/>
              <a:gd name="connsiteY0" fmla="*/ 135596 h 1355955"/>
              <a:gd name="connsiteX1" fmla="*/ 135596 w 2066218"/>
              <a:gd name="connsiteY1" fmla="*/ 0 h 1355955"/>
              <a:gd name="connsiteX2" fmla="*/ 1930623 w 2066218"/>
              <a:gd name="connsiteY2" fmla="*/ 0 h 1355955"/>
              <a:gd name="connsiteX3" fmla="*/ 2066219 w 2066218"/>
              <a:gd name="connsiteY3" fmla="*/ 135596 h 1355955"/>
              <a:gd name="connsiteX4" fmla="*/ 2066218 w 2066218"/>
              <a:gd name="connsiteY4" fmla="*/ 1220360 h 1355955"/>
              <a:gd name="connsiteX5" fmla="*/ 1930622 w 2066218"/>
              <a:gd name="connsiteY5" fmla="*/ 1355956 h 1355955"/>
              <a:gd name="connsiteX6" fmla="*/ 135596 w 2066218"/>
              <a:gd name="connsiteY6" fmla="*/ 1355955 h 1355955"/>
              <a:gd name="connsiteX7" fmla="*/ 0 w 2066218"/>
              <a:gd name="connsiteY7" fmla="*/ 1220359 h 1355955"/>
              <a:gd name="connsiteX8" fmla="*/ 0 w 2066218"/>
              <a:gd name="connsiteY8" fmla="*/ 135596 h 135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218" h="1355955">
                <a:moveTo>
                  <a:pt x="0" y="135596"/>
                </a:moveTo>
                <a:cubicBezTo>
                  <a:pt x="0" y="60708"/>
                  <a:pt x="60708" y="0"/>
                  <a:pt x="135596" y="0"/>
                </a:cubicBezTo>
                <a:lnTo>
                  <a:pt x="1930623" y="0"/>
                </a:lnTo>
                <a:cubicBezTo>
                  <a:pt x="2005511" y="0"/>
                  <a:pt x="2066219" y="60708"/>
                  <a:pt x="2066219" y="135596"/>
                </a:cubicBezTo>
                <a:cubicBezTo>
                  <a:pt x="2066219" y="497184"/>
                  <a:pt x="2066218" y="858772"/>
                  <a:pt x="2066218" y="1220360"/>
                </a:cubicBezTo>
                <a:cubicBezTo>
                  <a:pt x="2066218" y="1295248"/>
                  <a:pt x="2005510" y="1355956"/>
                  <a:pt x="1930622" y="1355956"/>
                </a:cubicBezTo>
                <a:lnTo>
                  <a:pt x="135596" y="1355955"/>
                </a:lnTo>
                <a:cubicBezTo>
                  <a:pt x="60708" y="1355955"/>
                  <a:pt x="0" y="1295247"/>
                  <a:pt x="0" y="1220359"/>
                </a:cubicBezTo>
                <a:lnTo>
                  <a:pt x="0" y="135596"/>
                </a:lnTo>
                <a:close/>
              </a:path>
            </a:pathLst>
          </a:custGeom>
          <a:solidFill>
            <a:srgbClr val="197D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295" tIns="108295" rIns="108295" bIns="108295"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Tahoma" pitchFamily="34" charset="0"/>
                <a:ea typeface="Tahoma" pitchFamily="34" charset="0"/>
                <a:cs typeface="Tahoma" pitchFamily="34" charset="0"/>
              </a:rPr>
              <a:t>RHNA for </a:t>
            </a:r>
            <a:r>
              <a:rPr lang="en-US" sz="2400" b="1" kern="1200" dirty="0">
                <a:latin typeface="Tahoma" pitchFamily="34" charset="0"/>
                <a:ea typeface="Tahoma" pitchFamily="34" charset="0"/>
                <a:cs typeface="Tahoma" pitchFamily="34" charset="0"/>
              </a:rPr>
              <a:t>Southern California region</a:t>
            </a:r>
            <a:r>
              <a:rPr lang="en-US" sz="2400" kern="1200" dirty="0">
                <a:latin typeface="Tahoma" pitchFamily="34" charset="0"/>
                <a:ea typeface="Tahoma" pitchFamily="34" charset="0"/>
                <a:cs typeface="Tahoma" pitchFamily="34" charset="0"/>
              </a:rPr>
              <a:t>:</a:t>
            </a:r>
          </a:p>
          <a:p>
            <a:pPr marL="0" lvl="0" indent="0" algn="ctr" defTabSz="800100">
              <a:lnSpc>
                <a:spcPct val="90000"/>
              </a:lnSpc>
              <a:spcBef>
                <a:spcPct val="0"/>
              </a:spcBef>
              <a:spcAft>
                <a:spcPct val="35000"/>
              </a:spcAft>
              <a:buNone/>
            </a:pPr>
            <a:r>
              <a:rPr lang="en-US" sz="2400" kern="1200" dirty="0">
                <a:latin typeface="Tahoma" pitchFamily="34" charset="0"/>
                <a:ea typeface="Tahoma" pitchFamily="34" charset="0"/>
                <a:cs typeface="Tahoma" pitchFamily="34" charset="0"/>
              </a:rPr>
              <a:t>1,341,835 housing units</a:t>
            </a:r>
          </a:p>
        </p:txBody>
      </p:sp>
      <p:sp>
        <p:nvSpPr>
          <p:cNvPr id="10" name="Freeform: Shape 9">
            <a:extLst>
              <a:ext uri="{FF2B5EF4-FFF2-40B4-BE49-F238E27FC236}">
                <a16:creationId xmlns:a16="http://schemas.microsoft.com/office/drawing/2014/main" xmlns="" id="{EE5E5DFF-CA3D-4A89-958B-371F59968744}"/>
              </a:ext>
            </a:extLst>
          </p:cNvPr>
          <p:cNvSpPr/>
          <p:nvPr/>
        </p:nvSpPr>
        <p:spPr>
          <a:xfrm>
            <a:off x="5660986" y="3164966"/>
            <a:ext cx="438038" cy="512422"/>
          </a:xfrm>
          <a:custGeom>
            <a:avLst/>
            <a:gdLst>
              <a:gd name="connsiteX0" fmla="*/ 0 w 438038"/>
              <a:gd name="connsiteY0" fmla="*/ 102484 h 512422"/>
              <a:gd name="connsiteX1" fmla="*/ 219019 w 438038"/>
              <a:gd name="connsiteY1" fmla="*/ 102484 h 512422"/>
              <a:gd name="connsiteX2" fmla="*/ 219019 w 438038"/>
              <a:gd name="connsiteY2" fmla="*/ 0 h 512422"/>
              <a:gd name="connsiteX3" fmla="*/ 438038 w 438038"/>
              <a:gd name="connsiteY3" fmla="*/ 256211 h 512422"/>
              <a:gd name="connsiteX4" fmla="*/ 219019 w 438038"/>
              <a:gd name="connsiteY4" fmla="*/ 512422 h 512422"/>
              <a:gd name="connsiteX5" fmla="*/ 219019 w 438038"/>
              <a:gd name="connsiteY5" fmla="*/ 409938 h 512422"/>
              <a:gd name="connsiteX6" fmla="*/ 0 w 438038"/>
              <a:gd name="connsiteY6" fmla="*/ 409938 h 512422"/>
              <a:gd name="connsiteX7" fmla="*/ 0 w 438038"/>
              <a:gd name="connsiteY7" fmla="*/ 102484 h 51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38" h="512422">
                <a:moveTo>
                  <a:pt x="0" y="102484"/>
                </a:moveTo>
                <a:lnTo>
                  <a:pt x="219019" y="102484"/>
                </a:lnTo>
                <a:lnTo>
                  <a:pt x="219019" y="0"/>
                </a:lnTo>
                <a:lnTo>
                  <a:pt x="438038" y="256211"/>
                </a:lnTo>
                <a:lnTo>
                  <a:pt x="219019" y="512422"/>
                </a:lnTo>
                <a:lnTo>
                  <a:pt x="219019" y="409938"/>
                </a:lnTo>
                <a:lnTo>
                  <a:pt x="0" y="409938"/>
                </a:lnTo>
                <a:lnTo>
                  <a:pt x="0" y="102484"/>
                </a:lnTo>
                <a:close/>
              </a:path>
            </a:pathLst>
          </a:custGeom>
          <a:solidFill>
            <a:srgbClr val="CA631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2484" rIns="131411" bIns="102484" numCol="1" spcCol="1270" anchor="ctr" anchorCtr="0">
            <a:noAutofit/>
          </a:bodyPr>
          <a:lstStyle/>
          <a:p>
            <a:pPr marL="0" lvl="0" indent="0" algn="ctr" defTabSz="977900">
              <a:lnSpc>
                <a:spcPct val="90000"/>
              </a:lnSpc>
              <a:spcBef>
                <a:spcPct val="0"/>
              </a:spcBef>
              <a:spcAft>
                <a:spcPct val="35000"/>
              </a:spcAft>
              <a:buNone/>
            </a:pPr>
            <a:endParaRPr lang="en-US" sz="2200" kern="1200" dirty="0">
              <a:latin typeface="Tahoma" pitchFamily="34" charset="0"/>
              <a:ea typeface="Tahoma" pitchFamily="34" charset="0"/>
              <a:cs typeface="Tahoma" pitchFamily="34" charset="0"/>
            </a:endParaRPr>
          </a:p>
        </p:txBody>
      </p:sp>
      <p:sp>
        <p:nvSpPr>
          <p:cNvPr id="11" name="Freeform: Shape 10">
            <a:extLst>
              <a:ext uri="{FF2B5EF4-FFF2-40B4-BE49-F238E27FC236}">
                <a16:creationId xmlns:a16="http://schemas.microsoft.com/office/drawing/2014/main" xmlns="" id="{C5300E81-4F54-402E-BF2E-19BC2C85EDDD}"/>
              </a:ext>
            </a:extLst>
          </p:cNvPr>
          <p:cNvSpPr/>
          <p:nvPr/>
        </p:nvSpPr>
        <p:spPr>
          <a:xfrm>
            <a:off x="6280852" y="2743200"/>
            <a:ext cx="2362203" cy="2440680"/>
          </a:xfrm>
          <a:custGeom>
            <a:avLst/>
            <a:gdLst>
              <a:gd name="connsiteX0" fmla="*/ 0 w 2362203"/>
              <a:gd name="connsiteY0" fmla="*/ 148024 h 1480242"/>
              <a:gd name="connsiteX1" fmla="*/ 148024 w 2362203"/>
              <a:gd name="connsiteY1" fmla="*/ 0 h 1480242"/>
              <a:gd name="connsiteX2" fmla="*/ 2214179 w 2362203"/>
              <a:gd name="connsiteY2" fmla="*/ 0 h 1480242"/>
              <a:gd name="connsiteX3" fmla="*/ 2362203 w 2362203"/>
              <a:gd name="connsiteY3" fmla="*/ 148024 h 1480242"/>
              <a:gd name="connsiteX4" fmla="*/ 2362203 w 2362203"/>
              <a:gd name="connsiteY4" fmla="*/ 1332218 h 1480242"/>
              <a:gd name="connsiteX5" fmla="*/ 2214179 w 2362203"/>
              <a:gd name="connsiteY5" fmla="*/ 1480242 h 1480242"/>
              <a:gd name="connsiteX6" fmla="*/ 148024 w 2362203"/>
              <a:gd name="connsiteY6" fmla="*/ 1480242 h 1480242"/>
              <a:gd name="connsiteX7" fmla="*/ 0 w 2362203"/>
              <a:gd name="connsiteY7" fmla="*/ 1332218 h 1480242"/>
              <a:gd name="connsiteX8" fmla="*/ 0 w 2362203"/>
              <a:gd name="connsiteY8" fmla="*/ 148024 h 148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03" h="1480242">
                <a:moveTo>
                  <a:pt x="0" y="148024"/>
                </a:moveTo>
                <a:cubicBezTo>
                  <a:pt x="0" y="66273"/>
                  <a:pt x="66273" y="0"/>
                  <a:pt x="148024" y="0"/>
                </a:cubicBezTo>
                <a:lnTo>
                  <a:pt x="2214179" y="0"/>
                </a:lnTo>
                <a:cubicBezTo>
                  <a:pt x="2295930" y="0"/>
                  <a:pt x="2362203" y="66273"/>
                  <a:pt x="2362203" y="148024"/>
                </a:cubicBezTo>
                <a:lnTo>
                  <a:pt x="2362203" y="1332218"/>
                </a:lnTo>
                <a:cubicBezTo>
                  <a:pt x="2362203" y="1413969"/>
                  <a:pt x="2295930" y="1480242"/>
                  <a:pt x="2214179" y="1480242"/>
                </a:cubicBezTo>
                <a:lnTo>
                  <a:pt x="148024" y="1480242"/>
                </a:lnTo>
                <a:cubicBezTo>
                  <a:pt x="66273" y="1480242"/>
                  <a:pt x="0" y="1413969"/>
                  <a:pt x="0" y="1332218"/>
                </a:cubicBezTo>
                <a:lnTo>
                  <a:pt x="0" y="148024"/>
                </a:lnTo>
                <a:close/>
              </a:path>
            </a:pathLst>
          </a:custGeom>
          <a:solidFill>
            <a:srgbClr val="197D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1935" tIns="111935" rIns="111935" bIns="111935" numCol="1" spcCol="1270" anchor="ctr" anchorCtr="0">
            <a:noAutofit/>
          </a:bodyPr>
          <a:lstStyle/>
          <a:p>
            <a:pPr marL="0" lvl="0" indent="0" algn="ctr" defTabSz="800100">
              <a:lnSpc>
                <a:spcPct val="90000"/>
              </a:lnSpc>
              <a:spcBef>
                <a:spcPct val="0"/>
              </a:spcBef>
              <a:spcAft>
                <a:spcPct val="35000"/>
              </a:spcAft>
              <a:buNone/>
            </a:pPr>
            <a:r>
              <a:rPr lang="en-US" sz="2400" kern="1200" dirty="0">
                <a:latin typeface="Tahoma" pitchFamily="34" charset="0"/>
                <a:ea typeface="Tahoma" pitchFamily="34" charset="0"/>
                <a:cs typeface="Tahoma" pitchFamily="34" charset="0"/>
              </a:rPr>
              <a:t>Estimated RHNA for  </a:t>
            </a:r>
            <a:r>
              <a:rPr lang="en-US" sz="2400" b="1" kern="1200" dirty="0">
                <a:latin typeface="Tahoma" pitchFamily="34" charset="0"/>
                <a:ea typeface="Tahoma" pitchFamily="34" charset="0"/>
                <a:cs typeface="Tahoma" pitchFamily="34" charset="0"/>
              </a:rPr>
              <a:t>Baldwin  Park</a:t>
            </a:r>
            <a:r>
              <a:rPr lang="en-US" sz="2400" kern="1200" dirty="0">
                <a:latin typeface="Tahoma" pitchFamily="34" charset="0"/>
                <a:ea typeface="Tahoma" pitchFamily="34" charset="0"/>
                <a:cs typeface="Tahoma" pitchFamily="34" charset="0"/>
              </a:rPr>
              <a:t>:</a:t>
            </a:r>
          </a:p>
          <a:p>
            <a:pPr marL="0" lvl="0" indent="0" algn="ctr" defTabSz="800100">
              <a:spcBef>
                <a:spcPct val="0"/>
              </a:spcBef>
              <a:buNone/>
            </a:pPr>
            <a:r>
              <a:rPr lang="en-US" sz="2400" dirty="0">
                <a:latin typeface="Tahoma" pitchFamily="34" charset="0"/>
                <a:ea typeface="Tahoma" pitchFamily="34" charset="0"/>
                <a:cs typeface="Tahoma" pitchFamily="34" charset="0"/>
              </a:rPr>
              <a:t>1,996</a:t>
            </a:r>
          </a:p>
          <a:p>
            <a:pPr marL="0" lvl="0" indent="0" algn="ctr" defTabSz="800100">
              <a:spcBef>
                <a:spcPct val="0"/>
              </a:spcBef>
              <a:buNone/>
            </a:pPr>
            <a:r>
              <a:rPr lang="en-US" sz="2400" kern="1200" dirty="0">
                <a:latin typeface="Tahoma" pitchFamily="34" charset="0"/>
                <a:ea typeface="Tahoma" pitchFamily="34" charset="0"/>
                <a:cs typeface="Tahoma" pitchFamily="34" charset="0"/>
              </a:rPr>
              <a:t> housing units</a:t>
            </a:r>
          </a:p>
        </p:txBody>
      </p:sp>
      <p:sp>
        <p:nvSpPr>
          <p:cNvPr id="14" name="Freeform: Shape 13">
            <a:extLst>
              <a:ext uri="{FF2B5EF4-FFF2-40B4-BE49-F238E27FC236}">
                <a16:creationId xmlns:a16="http://schemas.microsoft.com/office/drawing/2014/main" xmlns="" id="{D25CF22A-A854-4B08-82DE-BACE879687C1}"/>
              </a:ext>
            </a:extLst>
          </p:cNvPr>
          <p:cNvSpPr/>
          <p:nvPr/>
        </p:nvSpPr>
        <p:spPr>
          <a:xfrm>
            <a:off x="560660" y="2743200"/>
            <a:ext cx="2066218" cy="2438400"/>
          </a:xfrm>
          <a:custGeom>
            <a:avLst/>
            <a:gdLst>
              <a:gd name="connsiteX0" fmla="*/ 0 w 2066218"/>
              <a:gd name="connsiteY0" fmla="*/ 135596 h 1355955"/>
              <a:gd name="connsiteX1" fmla="*/ 135596 w 2066218"/>
              <a:gd name="connsiteY1" fmla="*/ 0 h 1355955"/>
              <a:gd name="connsiteX2" fmla="*/ 1930623 w 2066218"/>
              <a:gd name="connsiteY2" fmla="*/ 0 h 1355955"/>
              <a:gd name="connsiteX3" fmla="*/ 2066219 w 2066218"/>
              <a:gd name="connsiteY3" fmla="*/ 135596 h 1355955"/>
              <a:gd name="connsiteX4" fmla="*/ 2066218 w 2066218"/>
              <a:gd name="connsiteY4" fmla="*/ 1220360 h 1355955"/>
              <a:gd name="connsiteX5" fmla="*/ 1930622 w 2066218"/>
              <a:gd name="connsiteY5" fmla="*/ 1355956 h 1355955"/>
              <a:gd name="connsiteX6" fmla="*/ 135596 w 2066218"/>
              <a:gd name="connsiteY6" fmla="*/ 1355955 h 1355955"/>
              <a:gd name="connsiteX7" fmla="*/ 0 w 2066218"/>
              <a:gd name="connsiteY7" fmla="*/ 1220359 h 1355955"/>
              <a:gd name="connsiteX8" fmla="*/ 0 w 2066218"/>
              <a:gd name="connsiteY8" fmla="*/ 135596 h 135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218" h="1355955">
                <a:moveTo>
                  <a:pt x="0" y="135596"/>
                </a:moveTo>
                <a:cubicBezTo>
                  <a:pt x="0" y="60708"/>
                  <a:pt x="60708" y="0"/>
                  <a:pt x="135596" y="0"/>
                </a:cubicBezTo>
                <a:lnTo>
                  <a:pt x="1930623" y="0"/>
                </a:lnTo>
                <a:cubicBezTo>
                  <a:pt x="2005511" y="0"/>
                  <a:pt x="2066219" y="60708"/>
                  <a:pt x="2066219" y="135596"/>
                </a:cubicBezTo>
                <a:cubicBezTo>
                  <a:pt x="2066219" y="497184"/>
                  <a:pt x="2066218" y="858772"/>
                  <a:pt x="2066218" y="1220360"/>
                </a:cubicBezTo>
                <a:cubicBezTo>
                  <a:pt x="2066218" y="1295248"/>
                  <a:pt x="2005510" y="1355956"/>
                  <a:pt x="1930622" y="1355956"/>
                </a:cubicBezTo>
                <a:lnTo>
                  <a:pt x="135596" y="1355955"/>
                </a:lnTo>
                <a:cubicBezTo>
                  <a:pt x="60708" y="1355955"/>
                  <a:pt x="0" y="1295247"/>
                  <a:pt x="0" y="1220359"/>
                </a:cubicBezTo>
                <a:lnTo>
                  <a:pt x="0" y="135596"/>
                </a:lnTo>
                <a:close/>
              </a:path>
            </a:pathLst>
          </a:custGeom>
          <a:solidFill>
            <a:srgbClr val="197D9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295" tIns="108295" rIns="108295" bIns="108295" numCol="1" spcCol="1270" anchor="ctr" anchorCtr="0">
            <a:noAutofit/>
          </a:bodyPr>
          <a:lstStyle/>
          <a:p>
            <a:pPr marL="0" lvl="0" indent="0" algn="ctr" defTabSz="800100">
              <a:spcBef>
                <a:spcPct val="0"/>
              </a:spcBef>
              <a:buNone/>
            </a:pPr>
            <a:r>
              <a:rPr lang="en-US" sz="2400" kern="1200" dirty="0">
                <a:latin typeface="Tahoma" pitchFamily="34" charset="0"/>
                <a:ea typeface="Tahoma" pitchFamily="34" charset="0"/>
                <a:cs typeface="Tahoma" pitchFamily="34" charset="0"/>
              </a:rPr>
              <a:t>HCD determines RHNAs for each </a:t>
            </a:r>
          </a:p>
          <a:p>
            <a:pPr marL="0" lvl="0" indent="0" algn="ctr" defTabSz="800100">
              <a:lnSpc>
                <a:spcPct val="90000"/>
              </a:lnSpc>
              <a:spcBef>
                <a:spcPct val="0"/>
              </a:spcBef>
              <a:spcAft>
                <a:spcPts val="600"/>
              </a:spcAft>
              <a:buNone/>
            </a:pPr>
            <a:r>
              <a:rPr lang="en-US" sz="2400" kern="1200" dirty="0">
                <a:latin typeface="Tahoma" pitchFamily="34" charset="0"/>
                <a:ea typeface="Tahoma" pitchFamily="34" charset="0"/>
                <a:cs typeface="Tahoma" pitchFamily="34" charset="0"/>
              </a:rPr>
              <a:t>area of the state</a:t>
            </a:r>
          </a:p>
        </p:txBody>
      </p:sp>
      <p:sp>
        <p:nvSpPr>
          <p:cNvPr id="15" name="Freeform: Shape 14">
            <a:extLst>
              <a:ext uri="{FF2B5EF4-FFF2-40B4-BE49-F238E27FC236}">
                <a16:creationId xmlns:a16="http://schemas.microsoft.com/office/drawing/2014/main" xmlns="" id="{A06F8AE7-F3C8-4AF0-9016-AA87C0C56011}"/>
              </a:ext>
            </a:extLst>
          </p:cNvPr>
          <p:cNvSpPr/>
          <p:nvPr/>
        </p:nvSpPr>
        <p:spPr>
          <a:xfrm>
            <a:off x="2775900" y="3167246"/>
            <a:ext cx="438038" cy="512422"/>
          </a:xfrm>
          <a:custGeom>
            <a:avLst/>
            <a:gdLst>
              <a:gd name="connsiteX0" fmla="*/ 0 w 438038"/>
              <a:gd name="connsiteY0" fmla="*/ 102484 h 512422"/>
              <a:gd name="connsiteX1" fmla="*/ 219019 w 438038"/>
              <a:gd name="connsiteY1" fmla="*/ 102484 h 512422"/>
              <a:gd name="connsiteX2" fmla="*/ 219019 w 438038"/>
              <a:gd name="connsiteY2" fmla="*/ 0 h 512422"/>
              <a:gd name="connsiteX3" fmla="*/ 438038 w 438038"/>
              <a:gd name="connsiteY3" fmla="*/ 256211 h 512422"/>
              <a:gd name="connsiteX4" fmla="*/ 219019 w 438038"/>
              <a:gd name="connsiteY4" fmla="*/ 512422 h 512422"/>
              <a:gd name="connsiteX5" fmla="*/ 219019 w 438038"/>
              <a:gd name="connsiteY5" fmla="*/ 409938 h 512422"/>
              <a:gd name="connsiteX6" fmla="*/ 0 w 438038"/>
              <a:gd name="connsiteY6" fmla="*/ 409938 h 512422"/>
              <a:gd name="connsiteX7" fmla="*/ 0 w 438038"/>
              <a:gd name="connsiteY7" fmla="*/ 102484 h 51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038" h="512422">
                <a:moveTo>
                  <a:pt x="0" y="102484"/>
                </a:moveTo>
                <a:lnTo>
                  <a:pt x="219019" y="102484"/>
                </a:lnTo>
                <a:lnTo>
                  <a:pt x="219019" y="0"/>
                </a:lnTo>
                <a:lnTo>
                  <a:pt x="438038" y="256211"/>
                </a:lnTo>
                <a:lnTo>
                  <a:pt x="219019" y="512422"/>
                </a:lnTo>
                <a:lnTo>
                  <a:pt x="219019" y="409938"/>
                </a:lnTo>
                <a:lnTo>
                  <a:pt x="0" y="409938"/>
                </a:lnTo>
                <a:lnTo>
                  <a:pt x="0" y="102484"/>
                </a:lnTo>
                <a:close/>
              </a:path>
            </a:pathLst>
          </a:custGeom>
          <a:solidFill>
            <a:srgbClr val="CA631E"/>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02484" rIns="131411" bIns="102484" numCol="1" spcCol="1270" anchor="ctr" anchorCtr="0">
            <a:noAutofit/>
          </a:bodyPr>
          <a:lstStyle/>
          <a:p>
            <a:pPr marL="0" lvl="0" indent="0" algn="ctr" defTabSz="977900">
              <a:lnSpc>
                <a:spcPct val="90000"/>
              </a:lnSpc>
              <a:spcBef>
                <a:spcPct val="0"/>
              </a:spcBef>
              <a:spcAft>
                <a:spcPct val="35000"/>
              </a:spcAft>
              <a:buNone/>
            </a:pPr>
            <a:endParaRPr lang="en-US" sz="2200" kern="1200" dirty="0">
              <a:latin typeface="Tahoma" pitchFamily="34" charset="0"/>
              <a:ea typeface="Tahoma" pitchFamily="34" charset="0"/>
              <a:cs typeface="Tahoma" pitchFamily="34" charset="0"/>
            </a:endParaRPr>
          </a:p>
        </p:txBody>
      </p:sp>
      <p:sp>
        <p:nvSpPr>
          <p:cNvPr id="12" name="Content Placeholder 2">
            <a:extLst>
              <a:ext uri="{FF2B5EF4-FFF2-40B4-BE49-F238E27FC236}">
                <a16:creationId xmlns:a16="http://schemas.microsoft.com/office/drawing/2014/main" xmlns="" id="{145B7978-A811-4FCB-962F-84F526A3841B}"/>
              </a:ext>
            </a:extLst>
          </p:cNvPr>
          <p:cNvSpPr txBox="1">
            <a:spLocks/>
          </p:cNvSpPr>
          <p:nvPr/>
        </p:nvSpPr>
        <p:spPr>
          <a:xfrm>
            <a:off x="519995" y="1320800"/>
            <a:ext cx="8229600" cy="421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en-US" dirty="0"/>
              <a:t>The Regional Housing Needs Allocation (RHNA) quantifies the housing need in each city</a:t>
            </a:r>
          </a:p>
        </p:txBody>
      </p:sp>
      <p:sp>
        <p:nvSpPr>
          <p:cNvPr id="13" name="Title 1">
            <a:extLst>
              <a:ext uri="{FF2B5EF4-FFF2-40B4-BE49-F238E27FC236}">
                <a16:creationId xmlns:a16="http://schemas.microsoft.com/office/drawing/2014/main" xmlns="" id="{AA01A2DE-6615-4D07-981A-BF013076123F}"/>
              </a:ext>
            </a:extLst>
          </p:cNvPr>
          <p:cNvSpPr>
            <a:spLocks noGrp="1"/>
          </p:cNvSpPr>
          <p:nvPr>
            <p:ph type="title"/>
          </p:nvPr>
        </p:nvSpPr>
        <p:spPr>
          <a:xfrm>
            <a:off x="457200" y="0"/>
            <a:ext cx="8229600" cy="1143000"/>
          </a:xfrm>
        </p:spPr>
        <p:txBody>
          <a:bodyPr/>
          <a:lstStyle/>
          <a:p>
            <a:r>
              <a:rPr lang="en-US" dirty="0"/>
              <a:t>What is the RHNA?</a:t>
            </a:r>
          </a:p>
        </p:txBody>
      </p:sp>
    </p:spTree>
    <p:extLst>
      <p:ext uri="{BB962C8B-B14F-4D97-AF65-F5344CB8AC3E}">
        <p14:creationId xmlns:p14="http://schemas.microsoft.com/office/powerpoint/2010/main" val="140038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What is the RHNA?</a:t>
            </a:r>
          </a:p>
        </p:txBody>
      </p:sp>
      <p:graphicFrame>
        <p:nvGraphicFramePr>
          <p:cNvPr id="3" name="Table 3">
            <a:extLst>
              <a:ext uri="{FF2B5EF4-FFF2-40B4-BE49-F238E27FC236}">
                <a16:creationId xmlns:a16="http://schemas.microsoft.com/office/drawing/2014/main" xmlns="" id="{925537CC-C487-4549-BCB3-D47A90F00412}"/>
              </a:ext>
            </a:extLst>
          </p:cNvPr>
          <p:cNvGraphicFramePr>
            <a:graphicFrameLocks noGrp="1"/>
          </p:cNvGraphicFramePr>
          <p:nvPr>
            <p:extLst>
              <p:ext uri="{D42A27DB-BD31-4B8C-83A1-F6EECF244321}">
                <p14:modId xmlns:p14="http://schemas.microsoft.com/office/powerpoint/2010/main" val="397323867"/>
              </p:ext>
            </p:extLst>
          </p:nvPr>
        </p:nvGraphicFramePr>
        <p:xfrm>
          <a:off x="457200" y="1143000"/>
          <a:ext cx="8229599" cy="4150360"/>
        </p:xfrm>
        <a:graphic>
          <a:graphicData uri="http://schemas.openxmlformats.org/drawingml/2006/table">
            <a:tbl>
              <a:tblPr firstRow="1" bandRow="1">
                <a:tableStyleId>{5C22544A-7EE6-4342-B048-85BDC9FD1C3A}</a:tableStyleId>
              </a:tblPr>
              <a:tblGrid>
                <a:gridCol w="2312710">
                  <a:extLst>
                    <a:ext uri="{9D8B030D-6E8A-4147-A177-3AD203B41FA5}">
                      <a16:colId xmlns:a16="http://schemas.microsoft.com/office/drawing/2014/main" xmlns="" val="1016555183"/>
                    </a:ext>
                  </a:extLst>
                </a:gridCol>
                <a:gridCol w="2056090">
                  <a:extLst>
                    <a:ext uri="{9D8B030D-6E8A-4147-A177-3AD203B41FA5}">
                      <a16:colId xmlns:a16="http://schemas.microsoft.com/office/drawing/2014/main" xmlns="" val="1981244366"/>
                    </a:ext>
                  </a:extLst>
                </a:gridCol>
                <a:gridCol w="2032000">
                  <a:extLst>
                    <a:ext uri="{9D8B030D-6E8A-4147-A177-3AD203B41FA5}">
                      <a16:colId xmlns:a16="http://schemas.microsoft.com/office/drawing/2014/main" xmlns="" val="301514419"/>
                    </a:ext>
                  </a:extLst>
                </a:gridCol>
                <a:gridCol w="1828799">
                  <a:extLst>
                    <a:ext uri="{9D8B030D-6E8A-4147-A177-3AD203B41FA5}">
                      <a16:colId xmlns:a16="http://schemas.microsoft.com/office/drawing/2014/main" xmlns="" val="359680269"/>
                    </a:ext>
                  </a:extLst>
                </a:gridCol>
              </a:tblGrid>
              <a:tr h="538321">
                <a:tc>
                  <a:txBody>
                    <a:bodyPr/>
                    <a:lstStyle/>
                    <a:p>
                      <a:pPr algn="ctr"/>
                      <a:r>
                        <a:rPr lang="en-US" sz="1800" u="none" strike="noStrike" kern="1200" baseline="0" dirty="0"/>
                        <a:t>Jurisdiction</a:t>
                      </a:r>
                      <a:endParaRPr lang="en-US" sz="1800" dirty="0"/>
                    </a:p>
                  </a:txBody>
                  <a:tcPr anchor="ctr">
                    <a:solidFill>
                      <a:srgbClr val="3167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(2020 Estimate)</a:t>
                      </a:r>
                      <a:endParaRPr lang="en-US" sz="1800" b="0" dirty="0"/>
                    </a:p>
                  </a:txBody>
                  <a:tcPr anchor="ctr">
                    <a:solidFill>
                      <a:srgbClr val="31679B"/>
                    </a:solidFill>
                  </a:tcPr>
                </a:tc>
                <a:tc>
                  <a:txBody>
                    <a:bodyPr/>
                    <a:lstStyle/>
                    <a:p>
                      <a:pPr algn="ctr"/>
                      <a:r>
                        <a:rPr lang="en-US" sz="1800" dirty="0"/>
                        <a:t>Housing Units (2020 Estimate)</a:t>
                      </a:r>
                      <a:endParaRPr lang="en-US" sz="1800" b="0" dirty="0"/>
                    </a:p>
                  </a:txBody>
                  <a:tcPr anchor="ctr">
                    <a:solidFill>
                      <a:srgbClr val="31679B"/>
                    </a:solidFill>
                  </a:tcPr>
                </a:tc>
                <a:tc>
                  <a:txBody>
                    <a:bodyPr/>
                    <a:lstStyle/>
                    <a:p>
                      <a:pPr algn="ctr"/>
                      <a:r>
                        <a:rPr lang="en-US" sz="1800" u="none" strike="noStrike" kern="1200" baseline="0" dirty="0"/>
                        <a:t>Draft </a:t>
                      </a:r>
                    </a:p>
                    <a:p>
                      <a:pPr algn="ctr"/>
                      <a:r>
                        <a:rPr lang="en-US" sz="1800" u="none" strike="noStrike" kern="1200" baseline="0" dirty="0"/>
                        <a:t>2021 - 2029</a:t>
                      </a:r>
                    </a:p>
                    <a:p>
                      <a:pPr algn="ctr"/>
                      <a:r>
                        <a:rPr lang="en-US" sz="1800" u="none" strike="noStrike" kern="1200" baseline="0" dirty="0"/>
                        <a:t>RHNA</a:t>
                      </a:r>
                      <a:endParaRPr lang="en-US" sz="1800" dirty="0"/>
                    </a:p>
                  </a:txBody>
                  <a:tcPr anchor="ctr">
                    <a:solidFill>
                      <a:srgbClr val="31679B"/>
                    </a:solidFill>
                  </a:tcPr>
                </a:tc>
                <a:extLst>
                  <a:ext uri="{0D108BD9-81ED-4DB2-BD59-A6C34878D82A}">
                    <a16:rowId xmlns:a16="http://schemas.microsoft.com/office/drawing/2014/main" xmlns="" val="2599116019"/>
                  </a:ext>
                </a:extLst>
              </a:tr>
              <a:tr h="370840">
                <a:tc>
                  <a:txBody>
                    <a:bodyPr/>
                    <a:lstStyle/>
                    <a:p>
                      <a:r>
                        <a:rPr lang="en-US" sz="1800" b="0" dirty="0"/>
                        <a:t>Azusa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t>49,658</a:t>
                      </a:r>
                    </a:p>
                  </a:txBody>
                  <a:tcPr anchor="ctr"/>
                </a:tc>
                <a:tc>
                  <a:txBody>
                    <a:bodyPr/>
                    <a:lstStyle/>
                    <a:p>
                      <a:pPr algn="ctr" fontAlgn="b"/>
                      <a:r>
                        <a:rPr lang="en-US" sz="1800" b="0" kern="1200" dirty="0">
                          <a:solidFill>
                            <a:schemeClr val="dk1"/>
                          </a:solidFill>
                          <a:latin typeface="+mn-lt"/>
                          <a:ea typeface="+mn-ea"/>
                          <a:cs typeface="+mn-cs"/>
                        </a:rPr>
                        <a:t>14,651</a:t>
                      </a:r>
                    </a:p>
                  </a:txBody>
                  <a:tcPr marL="9525" marR="9525" marT="9525" marB="0" anchor="ctr"/>
                </a:tc>
                <a:tc>
                  <a:txBody>
                    <a:bodyPr/>
                    <a:lstStyle/>
                    <a:p>
                      <a:pPr algn="ctr"/>
                      <a:r>
                        <a:rPr lang="en-US" sz="1800" b="0" kern="1200" dirty="0">
                          <a:solidFill>
                            <a:schemeClr val="dk1"/>
                          </a:solidFill>
                          <a:latin typeface="+mn-lt"/>
                          <a:ea typeface="+mn-ea"/>
                          <a:cs typeface="+mn-cs"/>
                        </a:rPr>
                        <a:t>2,645</a:t>
                      </a:r>
                    </a:p>
                  </a:txBody>
                  <a:tcPr anchor="ctr"/>
                </a:tc>
                <a:extLst>
                  <a:ext uri="{0D108BD9-81ED-4DB2-BD59-A6C34878D82A}">
                    <a16:rowId xmlns:a16="http://schemas.microsoft.com/office/drawing/2014/main" xmlns="" val="2510943999"/>
                  </a:ext>
                </a:extLst>
              </a:tr>
              <a:tr h="370840">
                <a:tc>
                  <a:txBody>
                    <a:bodyPr/>
                    <a:lstStyle/>
                    <a:p>
                      <a:r>
                        <a:rPr lang="en-US" sz="1800" b="1" dirty="0"/>
                        <a:t>Baldwin Park</a:t>
                      </a:r>
                    </a:p>
                  </a:txBody>
                  <a:tcPr anchor="ctr"/>
                </a:tc>
                <a:tc>
                  <a:txBody>
                    <a:bodyPr/>
                    <a:lstStyle/>
                    <a:p>
                      <a:pPr algn="ctr" fontAlgn="b"/>
                      <a:r>
                        <a:rPr lang="en-US" sz="1800" b="1" kern="1200" dirty="0">
                          <a:solidFill>
                            <a:schemeClr val="dk1"/>
                          </a:solidFill>
                          <a:latin typeface="+mn-lt"/>
                          <a:ea typeface="+mn-ea"/>
                          <a:cs typeface="+mn-cs"/>
                        </a:rPr>
                        <a:t>76,252</a:t>
                      </a:r>
                    </a:p>
                  </a:txBody>
                  <a:tcPr marL="9525" marR="9525" marT="9525" marB="0" anchor="ctr"/>
                </a:tc>
                <a:tc>
                  <a:txBody>
                    <a:bodyPr/>
                    <a:lstStyle/>
                    <a:p>
                      <a:pPr algn="ctr" fontAlgn="b"/>
                      <a:r>
                        <a:rPr lang="en-US" sz="1800" b="1" kern="1200" dirty="0">
                          <a:solidFill>
                            <a:schemeClr val="dk1"/>
                          </a:solidFill>
                          <a:latin typeface="+mn-lt"/>
                          <a:ea typeface="+mn-ea"/>
                          <a:cs typeface="+mn-cs"/>
                        </a:rPr>
                        <a:t>18,048</a:t>
                      </a:r>
                    </a:p>
                  </a:txBody>
                  <a:tcPr marL="9525" marR="9525" marT="9525" marB="0" anchor="ctr"/>
                </a:tc>
                <a:tc>
                  <a:txBody>
                    <a:bodyPr/>
                    <a:lstStyle/>
                    <a:p>
                      <a:pPr algn="ctr"/>
                      <a:r>
                        <a:rPr lang="en-US" sz="1800" b="1" dirty="0"/>
                        <a:t>1,996</a:t>
                      </a:r>
                    </a:p>
                  </a:txBody>
                  <a:tcPr anchor="ctr"/>
                </a:tc>
                <a:extLst>
                  <a:ext uri="{0D108BD9-81ED-4DB2-BD59-A6C34878D82A}">
                    <a16:rowId xmlns:a16="http://schemas.microsoft.com/office/drawing/2014/main" xmlns="" val="707915267"/>
                  </a:ext>
                </a:extLst>
              </a:tr>
              <a:tr h="370840">
                <a:tc>
                  <a:txBody>
                    <a:bodyPr/>
                    <a:lstStyle/>
                    <a:p>
                      <a:r>
                        <a:rPr lang="en-US" sz="1800" dirty="0"/>
                        <a:t>Covina</a:t>
                      </a:r>
                    </a:p>
                  </a:txBody>
                  <a:tcPr anchor="ctr"/>
                </a:tc>
                <a:tc>
                  <a:txBody>
                    <a:bodyPr/>
                    <a:lstStyle/>
                    <a:p>
                      <a:pPr algn="ctr" fontAlgn="b"/>
                      <a:r>
                        <a:rPr lang="en-US" sz="1800" b="0" kern="1200" dirty="0">
                          <a:solidFill>
                            <a:schemeClr val="dk1"/>
                          </a:solidFill>
                          <a:latin typeface="+mn-lt"/>
                          <a:ea typeface="+mn-ea"/>
                          <a:cs typeface="+mn-cs"/>
                        </a:rPr>
                        <a:t>48,846</a:t>
                      </a:r>
                    </a:p>
                  </a:txBody>
                  <a:tcPr marL="9525" marR="9525" marT="9525" marB="0" anchor="ctr"/>
                </a:tc>
                <a:tc>
                  <a:txBody>
                    <a:bodyPr/>
                    <a:lstStyle/>
                    <a:p>
                      <a:pPr algn="ctr" fontAlgn="b"/>
                      <a:r>
                        <a:rPr lang="en-US" sz="1800" b="0" kern="1200" dirty="0">
                          <a:solidFill>
                            <a:schemeClr val="dk1"/>
                          </a:solidFill>
                          <a:latin typeface="+mn-lt"/>
                          <a:ea typeface="+mn-ea"/>
                          <a:cs typeface="+mn-cs"/>
                        </a:rPr>
                        <a:t>16,820</a:t>
                      </a:r>
                    </a:p>
                  </a:txBody>
                  <a:tcPr marL="9525" marR="9525" marT="9525" marB="0" anchor="ctr"/>
                </a:tc>
                <a:tc>
                  <a:txBody>
                    <a:bodyPr/>
                    <a:lstStyle/>
                    <a:p>
                      <a:pPr algn="ctr"/>
                      <a:r>
                        <a:rPr lang="en-US" sz="1800" b="0" dirty="0"/>
                        <a:t>1,905</a:t>
                      </a:r>
                    </a:p>
                  </a:txBody>
                  <a:tcPr anchor="ctr"/>
                </a:tc>
                <a:extLst>
                  <a:ext uri="{0D108BD9-81ED-4DB2-BD59-A6C34878D82A}">
                    <a16:rowId xmlns:a16="http://schemas.microsoft.com/office/drawing/2014/main" xmlns="" val="3999590645"/>
                  </a:ext>
                </a:extLst>
              </a:tr>
              <a:tr h="370840">
                <a:tc>
                  <a:txBody>
                    <a:bodyPr/>
                    <a:lstStyle/>
                    <a:p>
                      <a:r>
                        <a:rPr lang="en-US" sz="1800" dirty="0"/>
                        <a:t>El Monte</a:t>
                      </a:r>
                    </a:p>
                  </a:txBody>
                  <a:tcPr anchor="ctr"/>
                </a:tc>
                <a:tc>
                  <a:txBody>
                    <a:bodyPr/>
                    <a:lstStyle/>
                    <a:p>
                      <a:pPr algn="ctr" fontAlgn="b"/>
                      <a:r>
                        <a:rPr lang="en-US" sz="1800" b="0" kern="1200" dirty="0">
                          <a:solidFill>
                            <a:schemeClr val="dk1"/>
                          </a:solidFill>
                          <a:latin typeface="+mn-lt"/>
                          <a:ea typeface="+mn-ea"/>
                          <a:cs typeface="+mn-cs"/>
                        </a:rPr>
                        <a:t>116,675</a:t>
                      </a:r>
                    </a:p>
                  </a:txBody>
                  <a:tcPr marL="9525" marR="9525" marT="9525" marB="0" anchor="ctr"/>
                </a:tc>
                <a:tc>
                  <a:txBody>
                    <a:bodyPr/>
                    <a:lstStyle/>
                    <a:p>
                      <a:pPr algn="ctr" fontAlgn="b"/>
                      <a:r>
                        <a:rPr lang="en-US" sz="1800" b="0" kern="1200" dirty="0">
                          <a:solidFill>
                            <a:schemeClr val="dk1"/>
                          </a:solidFill>
                          <a:latin typeface="+mn-lt"/>
                          <a:ea typeface="+mn-ea"/>
                          <a:cs typeface="+mn-cs"/>
                        </a:rPr>
                        <a:t>29,588</a:t>
                      </a:r>
                    </a:p>
                  </a:txBody>
                  <a:tcPr marL="9525" marR="9525" marT="9525" marB="0" anchor="ctr"/>
                </a:tc>
                <a:tc>
                  <a:txBody>
                    <a:bodyPr/>
                    <a:lstStyle/>
                    <a:p>
                      <a:pPr algn="ctr"/>
                      <a:r>
                        <a:rPr lang="en-US" sz="1800" b="0" dirty="0"/>
                        <a:t>8,482</a:t>
                      </a:r>
                    </a:p>
                  </a:txBody>
                  <a:tcPr anchor="ctr"/>
                </a:tc>
                <a:extLst>
                  <a:ext uri="{0D108BD9-81ED-4DB2-BD59-A6C34878D82A}">
                    <a16:rowId xmlns:a16="http://schemas.microsoft.com/office/drawing/2014/main" xmlns="" val="3081003322"/>
                  </a:ext>
                </a:extLst>
              </a:tr>
              <a:tr h="370840">
                <a:tc>
                  <a:txBody>
                    <a:bodyPr/>
                    <a:lstStyle/>
                    <a:p>
                      <a:r>
                        <a:rPr lang="en-US" sz="1800" b="0" dirty="0"/>
                        <a:t>Irwindale</a:t>
                      </a:r>
                    </a:p>
                  </a:txBody>
                  <a:tcPr anchor="ctr"/>
                </a:tc>
                <a:tc>
                  <a:txBody>
                    <a:bodyPr/>
                    <a:lstStyle/>
                    <a:p>
                      <a:pPr algn="ctr" fontAlgn="b"/>
                      <a:r>
                        <a:rPr lang="en-US" sz="1800" b="0" kern="1200" dirty="0">
                          <a:solidFill>
                            <a:schemeClr val="dk1"/>
                          </a:solidFill>
                          <a:latin typeface="+mn-lt"/>
                          <a:ea typeface="+mn-ea"/>
                          <a:cs typeface="+mn-cs"/>
                        </a:rPr>
                        <a:t>1,434</a:t>
                      </a:r>
                    </a:p>
                  </a:txBody>
                  <a:tcPr marL="9525" marR="9525" marT="9525" marB="0" anchor="ctr"/>
                </a:tc>
                <a:tc>
                  <a:txBody>
                    <a:bodyPr/>
                    <a:lstStyle/>
                    <a:p>
                      <a:pPr algn="ctr" fontAlgn="b"/>
                      <a:r>
                        <a:rPr lang="en-US" sz="1800" b="0" kern="1200" dirty="0">
                          <a:solidFill>
                            <a:schemeClr val="dk1"/>
                          </a:solidFill>
                          <a:latin typeface="+mn-lt"/>
                          <a:ea typeface="+mn-ea"/>
                          <a:cs typeface="+mn-cs"/>
                        </a:rPr>
                        <a:t>410</a:t>
                      </a:r>
                    </a:p>
                  </a:txBody>
                  <a:tcPr marL="9525" marR="9525" marT="9525" marB="0" anchor="ctr"/>
                </a:tc>
                <a:tc>
                  <a:txBody>
                    <a:bodyPr/>
                    <a:lstStyle/>
                    <a:p>
                      <a:pPr algn="ctr"/>
                      <a:r>
                        <a:rPr lang="en-US" sz="1800" b="0" dirty="0"/>
                        <a:t>119</a:t>
                      </a:r>
                    </a:p>
                  </a:txBody>
                  <a:tcPr anchor="ctr"/>
                </a:tc>
                <a:extLst>
                  <a:ext uri="{0D108BD9-81ED-4DB2-BD59-A6C34878D82A}">
                    <a16:rowId xmlns:a16="http://schemas.microsoft.com/office/drawing/2014/main" xmlns="" val="1007132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La Puente</a:t>
                      </a:r>
                    </a:p>
                  </a:txBody>
                  <a:tcPr anchor="ctr"/>
                </a:tc>
                <a:tc>
                  <a:txBody>
                    <a:bodyPr/>
                    <a:lstStyle/>
                    <a:p>
                      <a:pPr algn="ctr" fontAlgn="b"/>
                      <a:r>
                        <a:rPr lang="en-US" sz="1800" b="0" kern="1200" dirty="0">
                          <a:solidFill>
                            <a:schemeClr val="dk1"/>
                          </a:solidFill>
                          <a:latin typeface="+mn-lt"/>
                          <a:ea typeface="+mn-ea"/>
                          <a:cs typeface="+mn-cs"/>
                        </a:rPr>
                        <a:t>40,568</a:t>
                      </a:r>
                    </a:p>
                  </a:txBody>
                  <a:tcPr marL="9525" marR="9525" marT="9525" marB="0" anchor="ctr"/>
                </a:tc>
                <a:tc>
                  <a:txBody>
                    <a:bodyPr/>
                    <a:lstStyle/>
                    <a:p>
                      <a:pPr algn="ctr" fontAlgn="b"/>
                      <a:r>
                        <a:rPr lang="en-US" sz="1800" b="0" kern="1200" dirty="0">
                          <a:solidFill>
                            <a:schemeClr val="dk1"/>
                          </a:solidFill>
                          <a:latin typeface="+mn-lt"/>
                          <a:ea typeface="+mn-ea"/>
                          <a:cs typeface="+mn-cs"/>
                        </a:rPr>
                        <a:t>9,889</a:t>
                      </a:r>
                    </a:p>
                  </a:txBody>
                  <a:tcPr marL="9525" marR="9525" marT="9525" marB="0" anchor="ctr"/>
                </a:tc>
                <a:tc>
                  <a:txBody>
                    <a:bodyPr/>
                    <a:lstStyle/>
                    <a:p>
                      <a:pPr algn="ctr"/>
                      <a:r>
                        <a:rPr lang="en-US" sz="1800" b="0" dirty="0"/>
                        <a:t>1,924</a:t>
                      </a:r>
                    </a:p>
                  </a:txBody>
                  <a:tcPr anchor="ctr"/>
                </a:tc>
                <a:extLst>
                  <a:ext uri="{0D108BD9-81ED-4DB2-BD59-A6C34878D82A}">
                    <a16:rowId xmlns:a16="http://schemas.microsoft.com/office/drawing/2014/main" xmlns="" val="1616603522"/>
                  </a:ext>
                </a:extLst>
              </a:tr>
              <a:tr h="370840">
                <a:tc>
                  <a:txBody>
                    <a:bodyPr/>
                    <a:lstStyle/>
                    <a:p>
                      <a:r>
                        <a:rPr lang="en-US" sz="1800" dirty="0"/>
                        <a:t>West Covina</a:t>
                      </a:r>
                    </a:p>
                  </a:txBody>
                  <a:tcPr anchor="ctr"/>
                </a:tc>
                <a:tc>
                  <a:txBody>
                    <a:bodyPr/>
                    <a:lstStyle/>
                    <a:p>
                      <a:pPr algn="ctr" fontAlgn="b"/>
                      <a:r>
                        <a:rPr lang="en-US" sz="1800" b="0" kern="1200" dirty="0">
                          <a:solidFill>
                            <a:schemeClr val="dk1"/>
                          </a:solidFill>
                          <a:latin typeface="+mn-lt"/>
                          <a:ea typeface="+mn-ea"/>
                          <a:cs typeface="+mn-cs"/>
                        </a:rPr>
                        <a:t>105,999</a:t>
                      </a:r>
                    </a:p>
                  </a:txBody>
                  <a:tcPr marL="9525" marR="9525" marT="9525" marB="0" anchor="ctr"/>
                </a:tc>
                <a:tc>
                  <a:txBody>
                    <a:bodyPr/>
                    <a:lstStyle/>
                    <a:p>
                      <a:pPr algn="ctr" fontAlgn="b"/>
                      <a:r>
                        <a:rPr lang="en-US" sz="1800" b="0" kern="1200" dirty="0">
                          <a:solidFill>
                            <a:schemeClr val="dk1"/>
                          </a:solidFill>
                          <a:latin typeface="+mn-lt"/>
                          <a:ea typeface="+mn-ea"/>
                          <a:cs typeface="+mn-cs"/>
                        </a:rPr>
                        <a:t>32,919</a:t>
                      </a:r>
                    </a:p>
                  </a:txBody>
                  <a:tcPr marL="9525" marR="9525" marT="9525" marB="0" anchor="ctr"/>
                </a:tc>
                <a:tc>
                  <a:txBody>
                    <a:bodyPr/>
                    <a:lstStyle/>
                    <a:p>
                      <a:pPr algn="ctr"/>
                      <a:r>
                        <a:rPr lang="en-US" sz="1800" b="0" kern="1200" dirty="0">
                          <a:solidFill>
                            <a:schemeClr val="dk1"/>
                          </a:solidFill>
                          <a:latin typeface="+mn-lt"/>
                          <a:ea typeface="+mn-ea"/>
                          <a:cs typeface="+mn-cs"/>
                        </a:rPr>
                        <a:t>5,334</a:t>
                      </a:r>
                    </a:p>
                  </a:txBody>
                  <a:tcPr anchor="ctr"/>
                </a:tc>
                <a:extLst>
                  <a:ext uri="{0D108BD9-81ED-4DB2-BD59-A6C34878D82A}">
                    <a16:rowId xmlns:a16="http://schemas.microsoft.com/office/drawing/2014/main" xmlns="" val="2758116769"/>
                  </a:ext>
                </a:extLst>
              </a:tr>
              <a:tr h="370840">
                <a:tc>
                  <a:txBody>
                    <a:bodyPr/>
                    <a:lstStyle/>
                    <a:p>
                      <a:r>
                        <a:rPr lang="en-US" sz="1800" dirty="0"/>
                        <a:t>Incorporated Los Angeles County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9,138,262</a:t>
                      </a:r>
                    </a:p>
                  </a:txBody>
                  <a:tcPr anchor="ctr"/>
                </a:tc>
                <a:tc>
                  <a:txBody>
                    <a:bodyPr/>
                    <a:lstStyle/>
                    <a:p>
                      <a:pPr algn="ctr"/>
                      <a:r>
                        <a:rPr lang="en-US" sz="1800" dirty="0"/>
                        <a:t>3,279,370</a:t>
                      </a:r>
                    </a:p>
                  </a:txBody>
                  <a:tcPr anchor="ctr"/>
                </a:tc>
                <a:tc>
                  <a:txBody>
                    <a:bodyPr/>
                    <a:lstStyle/>
                    <a:p>
                      <a:pPr algn="ctr"/>
                      <a:r>
                        <a:rPr lang="en-US" sz="1800" dirty="0"/>
                        <a:t>813,088</a:t>
                      </a:r>
                      <a:r>
                        <a:rPr lang="en-US" sz="1400" dirty="0"/>
                        <a:t>*</a:t>
                      </a:r>
                    </a:p>
                  </a:txBody>
                  <a:tcPr anchor="ctr"/>
                </a:tc>
                <a:extLst>
                  <a:ext uri="{0D108BD9-81ED-4DB2-BD59-A6C34878D82A}">
                    <a16:rowId xmlns:a16="http://schemas.microsoft.com/office/drawing/2014/main" xmlns="" val="2437451140"/>
                  </a:ext>
                </a:extLst>
              </a:tr>
            </a:tbl>
          </a:graphicData>
        </a:graphic>
      </p:graphicFrame>
      <p:sp>
        <p:nvSpPr>
          <p:cNvPr id="4" name="Rectangle 3">
            <a:extLst>
              <a:ext uri="{FF2B5EF4-FFF2-40B4-BE49-F238E27FC236}">
                <a16:creationId xmlns:a16="http://schemas.microsoft.com/office/drawing/2014/main" xmlns="" id="{8FB6BC57-FEF6-4206-944E-6D98F5EE412A}"/>
              </a:ext>
            </a:extLst>
          </p:cNvPr>
          <p:cNvSpPr/>
          <p:nvPr/>
        </p:nvSpPr>
        <p:spPr>
          <a:xfrm>
            <a:off x="457199" y="5293360"/>
            <a:ext cx="3943067" cy="307777"/>
          </a:xfrm>
          <a:prstGeom prst="rect">
            <a:avLst/>
          </a:prstGeom>
        </p:spPr>
        <p:txBody>
          <a:bodyPr wrap="none">
            <a:spAutoFit/>
          </a:bodyPr>
          <a:lstStyle/>
          <a:p>
            <a:r>
              <a:rPr lang="en-US" sz="1400" dirty="0"/>
              <a:t>*Unincorporated Los Angeles County RHNA: 89,842</a:t>
            </a:r>
          </a:p>
        </p:txBody>
      </p:sp>
    </p:spTree>
    <p:extLst>
      <p:ext uri="{BB962C8B-B14F-4D97-AF65-F5344CB8AC3E}">
        <p14:creationId xmlns:p14="http://schemas.microsoft.com/office/powerpoint/2010/main" val="580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5"/>
            <a:ext cx="8229600" cy="1143000"/>
          </a:xfrm>
        </p:spPr>
        <p:txBody>
          <a:bodyPr>
            <a:normAutofit fontScale="90000"/>
          </a:bodyPr>
          <a:lstStyle/>
          <a:p>
            <a:r>
              <a:rPr lang="en-US" dirty="0"/>
              <a:t>Baldwin Park RHNA by Income Group</a:t>
            </a:r>
          </a:p>
        </p:txBody>
      </p:sp>
      <p:graphicFrame>
        <p:nvGraphicFramePr>
          <p:cNvPr id="3" name="Table 3">
            <a:extLst>
              <a:ext uri="{FF2B5EF4-FFF2-40B4-BE49-F238E27FC236}">
                <a16:creationId xmlns:a16="http://schemas.microsoft.com/office/drawing/2014/main" xmlns="" id="{925537CC-C487-4549-BCB3-D47A90F00412}"/>
              </a:ext>
            </a:extLst>
          </p:cNvPr>
          <p:cNvGraphicFramePr>
            <a:graphicFrameLocks noGrp="1"/>
          </p:cNvGraphicFramePr>
          <p:nvPr>
            <p:extLst>
              <p:ext uri="{D42A27DB-BD31-4B8C-83A1-F6EECF244321}">
                <p14:modId xmlns:p14="http://schemas.microsoft.com/office/powerpoint/2010/main" val="2197406623"/>
              </p:ext>
            </p:extLst>
          </p:nvPr>
        </p:nvGraphicFramePr>
        <p:xfrm>
          <a:off x="1060513" y="990600"/>
          <a:ext cx="7022974" cy="3078161"/>
        </p:xfrm>
        <a:graphic>
          <a:graphicData uri="http://schemas.openxmlformats.org/drawingml/2006/table">
            <a:tbl>
              <a:tblPr firstRow="1" bandRow="1">
                <a:tableStyleId>{6E25E649-3F16-4E02-A733-19D2CDBF48F0}</a:tableStyleId>
              </a:tblPr>
              <a:tblGrid>
                <a:gridCol w="2164835">
                  <a:extLst>
                    <a:ext uri="{9D8B030D-6E8A-4147-A177-3AD203B41FA5}">
                      <a16:colId xmlns:a16="http://schemas.microsoft.com/office/drawing/2014/main" xmlns="" val="1016555183"/>
                    </a:ext>
                  </a:extLst>
                </a:gridCol>
                <a:gridCol w="1683370">
                  <a:extLst>
                    <a:ext uri="{9D8B030D-6E8A-4147-A177-3AD203B41FA5}">
                      <a16:colId xmlns:a16="http://schemas.microsoft.com/office/drawing/2014/main" xmlns="" val="359680269"/>
                    </a:ext>
                  </a:extLst>
                </a:gridCol>
                <a:gridCol w="2212718">
                  <a:extLst>
                    <a:ext uri="{9D8B030D-6E8A-4147-A177-3AD203B41FA5}">
                      <a16:colId xmlns:a16="http://schemas.microsoft.com/office/drawing/2014/main" xmlns="" val="3391190585"/>
                    </a:ext>
                  </a:extLst>
                </a:gridCol>
                <a:gridCol w="962051">
                  <a:extLst>
                    <a:ext uri="{9D8B030D-6E8A-4147-A177-3AD203B41FA5}">
                      <a16:colId xmlns:a16="http://schemas.microsoft.com/office/drawing/2014/main" xmlns="" val="3928911414"/>
                    </a:ext>
                  </a:extLst>
                </a:gridCol>
              </a:tblGrid>
              <a:tr h="731159">
                <a:tc>
                  <a:txBody>
                    <a:bodyPr/>
                    <a:lstStyle/>
                    <a:p>
                      <a:pPr algn="ctr" rtl="0" fontAlgn="ctr"/>
                      <a:r>
                        <a:rPr lang="en-US" sz="2000" u="none" strike="noStrike" dirty="0">
                          <a:effectLst/>
                        </a:rPr>
                        <a:t>Income Group</a:t>
                      </a:r>
                      <a:endParaRPr lang="en-US" sz="2000" b="1" i="0" u="none" strike="noStrike" dirty="0">
                        <a:solidFill>
                          <a:schemeClr val="bg1"/>
                        </a:solidFill>
                        <a:effectLst/>
                        <a:latin typeface="+mn-lt"/>
                      </a:endParaRPr>
                    </a:p>
                  </a:txBody>
                  <a:tcPr marL="12026" marR="12026" marT="12026" marB="0" anchor="ctr">
                    <a:solidFill>
                      <a:srgbClr val="31679B"/>
                    </a:solidFill>
                  </a:tcPr>
                </a:tc>
                <a:tc>
                  <a:txBody>
                    <a:bodyPr/>
                    <a:lstStyle/>
                    <a:p>
                      <a:pPr algn="ctr"/>
                      <a:r>
                        <a:rPr lang="en-US" sz="2000" u="none" strike="noStrike" kern="1200" baseline="0" dirty="0"/>
                        <a:t>% of Median Income</a:t>
                      </a:r>
                      <a:endParaRPr lang="en-US" sz="2000" dirty="0"/>
                    </a:p>
                  </a:txBody>
                  <a:tcPr marL="115446" marR="115446" marT="57723" marB="57723" anchor="ctr">
                    <a:solidFill>
                      <a:srgbClr val="31679B"/>
                    </a:solidFill>
                  </a:tcPr>
                </a:tc>
                <a:tc>
                  <a:txBody>
                    <a:bodyPr/>
                    <a:lstStyle/>
                    <a:p>
                      <a:pPr algn="ctr"/>
                      <a:r>
                        <a:rPr lang="en-US" sz="2000" dirty="0"/>
                        <a:t>Baldwin Park</a:t>
                      </a:r>
                    </a:p>
                    <a:p>
                      <a:pPr algn="ctr"/>
                      <a:r>
                        <a:rPr lang="en-US" sz="2000" dirty="0"/>
                        <a:t>2021 – 2029 RHNA</a:t>
                      </a:r>
                    </a:p>
                  </a:txBody>
                  <a:tcPr marL="115446" marR="115446" marT="57723" marB="57723" anchor="ctr">
                    <a:solidFill>
                      <a:srgbClr val="31679B"/>
                    </a:solidFill>
                  </a:tcPr>
                </a:tc>
                <a:tc>
                  <a:txBody>
                    <a:bodyPr/>
                    <a:lstStyle/>
                    <a:p>
                      <a:pPr algn="ctr"/>
                      <a:r>
                        <a:rPr lang="en-US" sz="2000" dirty="0"/>
                        <a:t>% Of Units</a:t>
                      </a:r>
                    </a:p>
                  </a:txBody>
                  <a:tcPr marL="115446" marR="115446" marT="57723" marB="57723" anchor="ctr">
                    <a:solidFill>
                      <a:srgbClr val="31679B"/>
                    </a:solidFill>
                  </a:tcPr>
                </a:tc>
                <a:extLst>
                  <a:ext uri="{0D108BD9-81ED-4DB2-BD59-A6C34878D82A}">
                    <a16:rowId xmlns:a16="http://schemas.microsoft.com/office/drawing/2014/main" xmlns="" val="2599116019"/>
                  </a:ext>
                </a:extLst>
              </a:tr>
              <a:tr h="468198">
                <a:tc>
                  <a:txBody>
                    <a:bodyPr/>
                    <a:lstStyle/>
                    <a:p>
                      <a:pPr algn="l" rtl="0" fontAlgn="ctr"/>
                      <a:r>
                        <a:rPr lang="en-US" sz="2000" u="none" strike="noStrike" dirty="0">
                          <a:effectLst/>
                        </a:rPr>
                        <a:t>Very Low</a:t>
                      </a:r>
                      <a:endParaRPr lang="en-US" sz="2000" b="0" i="0" u="none" strike="noStrike" dirty="0">
                        <a:solidFill>
                          <a:srgbClr val="000000"/>
                        </a:solidFill>
                        <a:effectLst/>
                        <a:latin typeface="+mn-lt"/>
                      </a:endParaRPr>
                    </a:p>
                  </a:txBody>
                  <a:tcPr marL="108231" marR="12026" marT="12026" marB="0" anchor="ctr"/>
                </a:tc>
                <a:tc>
                  <a:txBody>
                    <a:bodyPr/>
                    <a:lstStyle/>
                    <a:p>
                      <a:pPr algn="ctr"/>
                      <a:r>
                        <a:rPr lang="en-US" sz="2000" dirty="0"/>
                        <a:t>31-50%</a:t>
                      </a:r>
                      <a:endParaRPr lang="en-US" sz="2000" b="0" dirty="0"/>
                    </a:p>
                  </a:txBody>
                  <a:tcPr marL="115446" marR="115446" marT="57723" marB="57723" anchor="ctr"/>
                </a:tc>
                <a:tc>
                  <a:txBody>
                    <a:bodyPr/>
                    <a:lstStyle/>
                    <a:p>
                      <a:pPr algn="ctr" rtl="0" fontAlgn="ctr"/>
                      <a:r>
                        <a:rPr lang="en-US" sz="2000" b="0" i="0" u="none" strike="noStrike" dirty="0">
                          <a:solidFill>
                            <a:srgbClr val="000000"/>
                          </a:solidFill>
                          <a:effectLst/>
                          <a:latin typeface="Calibri" panose="020F0502020204030204" pitchFamily="34" charset="0"/>
                        </a:rPr>
                        <a:t>574</a:t>
                      </a:r>
                    </a:p>
                  </a:txBody>
                  <a:tcPr marL="12026" marR="12026" marT="12026" marB="0" anchor="ctr"/>
                </a:tc>
                <a:tc>
                  <a:txBody>
                    <a:bodyPr/>
                    <a:lstStyle/>
                    <a:p>
                      <a:pPr algn="ctr" rtl="0" fontAlgn="ctr"/>
                      <a:r>
                        <a:rPr lang="en-US" sz="2000" b="0" i="0" u="none" strike="noStrike" dirty="0">
                          <a:solidFill>
                            <a:srgbClr val="000000"/>
                          </a:solidFill>
                          <a:effectLst/>
                          <a:latin typeface="+mn-lt"/>
                        </a:rPr>
                        <a:t>28.8%</a:t>
                      </a:r>
                    </a:p>
                  </a:txBody>
                  <a:tcPr marL="12026" marR="12026" marT="12026" marB="0" anchor="ctr"/>
                </a:tc>
                <a:extLst>
                  <a:ext uri="{0D108BD9-81ED-4DB2-BD59-A6C34878D82A}">
                    <a16:rowId xmlns:a16="http://schemas.microsoft.com/office/drawing/2014/main" xmlns="" val="2474015667"/>
                  </a:ext>
                </a:extLst>
              </a:tr>
              <a:tr h="474210">
                <a:tc>
                  <a:txBody>
                    <a:bodyPr/>
                    <a:lstStyle/>
                    <a:p>
                      <a:pPr algn="l" rtl="0" fontAlgn="ctr"/>
                      <a:r>
                        <a:rPr lang="en-US" sz="2000" u="none" strike="noStrike" dirty="0">
                          <a:effectLst/>
                        </a:rPr>
                        <a:t>Low</a:t>
                      </a:r>
                      <a:endParaRPr lang="en-US" sz="2000" b="0" i="0" u="none" strike="noStrike" dirty="0">
                        <a:solidFill>
                          <a:srgbClr val="000000"/>
                        </a:solidFill>
                        <a:effectLst/>
                        <a:latin typeface="+mn-lt"/>
                      </a:endParaRPr>
                    </a:p>
                  </a:txBody>
                  <a:tcPr marL="108231" marR="12026" marT="12026" marB="0" anchor="ctr"/>
                </a:tc>
                <a:tc>
                  <a:txBody>
                    <a:bodyPr/>
                    <a:lstStyle/>
                    <a:p>
                      <a:pPr algn="ctr"/>
                      <a:r>
                        <a:rPr lang="en-US" sz="2000" dirty="0"/>
                        <a:t>51-80%</a:t>
                      </a:r>
                    </a:p>
                  </a:txBody>
                  <a:tcPr marL="115446" marR="115446" marT="57723" marB="57723" anchor="ctr"/>
                </a:tc>
                <a:tc>
                  <a:txBody>
                    <a:bodyPr/>
                    <a:lstStyle/>
                    <a:p>
                      <a:pPr algn="ctr" rtl="0" fontAlgn="ctr"/>
                      <a:r>
                        <a:rPr lang="en-US" sz="2000" b="0" i="0" u="none" strike="noStrike" dirty="0">
                          <a:solidFill>
                            <a:srgbClr val="000000"/>
                          </a:solidFill>
                          <a:effectLst/>
                          <a:latin typeface="Calibri" panose="020F0502020204030204" pitchFamily="34" charset="0"/>
                        </a:rPr>
                        <a:t>275</a:t>
                      </a:r>
                    </a:p>
                  </a:txBody>
                  <a:tcPr marL="12026" marR="12026" marT="12026" marB="0" anchor="ctr"/>
                </a:tc>
                <a:tc>
                  <a:txBody>
                    <a:bodyPr/>
                    <a:lstStyle/>
                    <a:p>
                      <a:pPr algn="ctr" rtl="0" fontAlgn="ctr"/>
                      <a:r>
                        <a:rPr lang="en-US" sz="2000" b="0" i="0" u="none" strike="noStrike" dirty="0">
                          <a:solidFill>
                            <a:srgbClr val="000000"/>
                          </a:solidFill>
                          <a:effectLst/>
                          <a:latin typeface="+mn-lt"/>
                        </a:rPr>
                        <a:t>13.8%</a:t>
                      </a:r>
                    </a:p>
                  </a:txBody>
                  <a:tcPr marL="12026" marR="12026" marT="12026" marB="0" anchor="ctr"/>
                </a:tc>
                <a:extLst>
                  <a:ext uri="{0D108BD9-81ED-4DB2-BD59-A6C34878D82A}">
                    <a16:rowId xmlns:a16="http://schemas.microsoft.com/office/drawing/2014/main" xmlns="" val="3609011174"/>
                  </a:ext>
                </a:extLst>
              </a:tr>
              <a:tr h="468198">
                <a:tc>
                  <a:txBody>
                    <a:bodyPr/>
                    <a:lstStyle/>
                    <a:p>
                      <a:pPr algn="l" rtl="0" fontAlgn="ctr"/>
                      <a:r>
                        <a:rPr lang="en-US" sz="2000" u="none" strike="noStrike" dirty="0">
                          <a:effectLst/>
                        </a:rPr>
                        <a:t>Moderate</a:t>
                      </a:r>
                      <a:endParaRPr lang="en-US" sz="2000" b="0" i="0" u="none" strike="noStrike" dirty="0">
                        <a:solidFill>
                          <a:srgbClr val="000000"/>
                        </a:solidFill>
                        <a:effectLst/>
                        <a:latin typeface="+mn-lt"/>
                      </a:endParaRPr>
                    </a:p>
                  </a:txBody>
                  <a:tcPr marL="108231" marR="12026" marT="12026" marB="0" anchor="ctr"/>
                </a:tc>
                <a:tc>
                  <a:txBody>
                    <a:bodyPr/>
                    <a:lstStyle/>
                    <a:p>
                      <a:pPr algn="ctr"/>
                      <a:r>
                        <a:rPr lang="en-US" sz="2000" dirty="0"/>
                        <a:t>81-120%</a:t>
                      </a:r>
                    </a:p>
                  </a:txBody>
                  <a:tcPr marL="115446" marR="115446" marT="57723" marB="57723" anchor="ctr"/>
                </a:tc>
                <a:tc>
                  <a:txBody>
                    <a:bodyPr/>
                    <a:lstStyle/>
                    <a:p>
                      <a:pPr algn="ctr" rtl="0" fontAlgn="ctr"/>
                      <a:r>
                        <a:rPr lang="en-US" sz="2000" b="0" i="0" u="none" strike="noStrike" dirty="0">
                          <a:solidFill>
                            <a:srgbClr val="000000"/>
                          </a:solidFill>
                          <a:effectLst/>
                          <a:latin typeface="Calibri" panose="020F0502020204030204" pitchFamily="34" charset="0"/>
                        </a:rPr>
                        <a:t>262</a:t>
                      </a:r>
                    </a:p>
                  </a:txBody>
                  <a:tcPr marL="12026" marR="12026" marT="12026" marB="0" anchor="ctr"/>
                </a:tc>
                <a:tc>
                  <a:txBody>
                    <a:bodyPr/>
                    <a:lstStyle/>
                    <a:p>
                      <a:pPr algn="ctr" rtl="0" fontAlgn="ctr"/>
                      <a:r>
                        <a:rPr lang="en-US" sz="2000" b="0" i="0" u="none" strike="noStrike" dirty="0">
                          <a:solidFill>
                            <a:srgbClr val="000000"/>
                          </a:solidFill>
                          <a:effectLst/>
                          <a:latin typeface="+mn-lt"/>
                        </a:rPr>
                        <a:t>13.1%</a:t>
                      </a:r>
                    </a:p>
                  </a:txBody>
                  <a:tcPr marL="12026" marR="12026" marT="12026" marB="0" anchor="ctr"/>
                </a:tc>
                <a:extLst>
                  <a:ext uri="{0D108BD9-81ED-4DB2-BD59-A6C34878D82A}">
                    <a16:rowId xmlns:a16="http://schemas.microsoft.com/office/drawing/2014/main" xmlns="" val="2162664805"/>
                  </a:ext>
                </a:extLst>
              </a:tr>
              <a:tr h="468198">
                <a:tc>
                  <a:txBody>
                    <a:bodyPr/>
                    <a:lstStyle/>
                    <a:p>
                      <a:pPr algn="l" rtl="0" fontAlgn="ctr"/>
                      <a:r>
                        <a:rPr lang="en-US" sz="2000" u="none" strike="noStrike" dirty="0">
                          <a:effectLst/>
                        </a:rPr>
                        <a:t>Above Moderate</a:t>
                      </a:r>
                      <a:endParaRPr lang="en-US" sz="2000" b="0" i="0" u="none" strike="noStrike" dirty="0">
                        <a:solidFill>
                          <a:srgbClr val="000000"/>
                        </a:solidFill>
                        <a:effectLst/>
                        <a:latin typeface="+mn-lt"/>
                      </a:endParaRPr>
                    </a:p>
                  </a:txBody>
                  <a:tcPr marL="108231" marR="12026" marT="12026" marB="0" anchor="ctr"/>
                </a:tc>
                <a:tc>
                  <a:txBody>
                    <a:bodyPr/>
                    <a:lstStyle/>
                    <a:p>
                      <a:pPr algn="ctr"/>
                      <a:r>
                        <a:rPr lang="en-US" sz="2000" dirty="0"/>
                        <a:t>120% +</a:t>
                      </a:r>
                    </a:p>
                  </a:txBody>
                  <a:tcPr marL="115446" marR="115446" marT="57723" marB="57723" anchor="ctr"/>
                </a:tc>
                <a:tc>
                  <a:txBody>
                    <a:bodyPr/>
                    <a:lstStyle/>
                    <a:p>
                      <a:pPr algn="ctr" rtl="0" fontAlgn="ctr"/>
                      <a:r>
                        <a:rPr lang="en-US" sz="2000" b="0" i="0" u="none" strike="noStrike" dirty="0">
                          <a:solidFill>
                            <a:srgbClr val="000000"/>
                          </a:solidFill>
                          <a:effectLst/>
                          <a:latin typeface="Calibri" panose="020F0502020204030204" pitchFamily="34" charset="0"/>
                        </a:rPr>
                        <a:t>885</a:t>
                      </a:r>
                    </a:p>
                  </a:txBody>
                  <a:tcPr marL="12026" marR="12026" marT="12026" marB="0" anchor="ctr"/>
                </a:tc>
                <a:tc>
                  <a:txBody>
                    <a:bodyPr/>
                    <a:lstStyle/>
                    <a:p>
                      <a:pPr algn="ctr" rtl="0" fontAlgn="ctr"/>
                      <a:r>
                        <a:rPr lang="en-US" sz="2000" b="0" i="0" u="none" strike="noStrike" dirty="0">
                          <a:solidFill>
                            <a:srgbClr val="000000"/>
                          </a:solidFill>
                          <a:effectLst/>
                          <a:latin typeface="+mn-lt"/>
                        </a:rPr>
                        <a:t>44.3%</a:t>
                      </a:r>
                    </a:p>
                  </a:txBody>
                  <a:tcPr marL="12026" marR="12026" marT="12026" marB="0" anchor="ctr"/>
                </a:tc>
                <a:extLst>
                  <a:ext uri="{0D108BD9-81ED-4DB2-BD59-A6C34878D82A}">
                    <a16:rowId xmlns:a16="http://schemas.microsoft.com/office/drawing/2014/main" xmlns="" val="2445723471"/>
                  </a:ext>
                </a:extLst>
              </a:tr>
              <a:tr h="468198">
                <a:tc>
                  <a:txBody>
                    <a:bodyPr/>
                    <a:lstStyle/>
                    <a:p>
                      <a:pPr algn="l" rtl="0" fontAlgn="ctr"/>
                      <a:r>
                        <a:rPr lang="en-US" sz="2000" u="none" strike="noStrike" dirty="0">
                          <a:effectLst/>
                        </a:rPr>
                        <a:t>Total</a:t>
                      </a:r>
                      <a:endParaRPr lang="en-US" sz="2000" b="0" i="1" u="none" strike="noStrike" dirty="0">
                        <a:solidFill>
                          <a:srgbClr val="000000"/>
                        </a:solidFill>
                        <a:effectLst/>
                        <a:latin typeface="+mn-lt"/>
                      </a:endParaRPr>
                    </a:p>
                  </a:txBody>
                  <a:tcPr marL="108231" marR="12026" marT="12026" marB="0" anchor="ctr"/>
                </a:tc>
                <a:tc>
                  <a:txBody>
                    <a:bodyPr/>
                    <a:lstStyle/>
                    <a:p>
                      <a:pPr algn="ctr"/>
                      <a:endParaRPr lang="en-US" sz="2000" i="1" dirty="0"/>
                    </a:p>
                  </a:txBody>
                  <a:tcPr marL="115446" marR="115446" marT="57723" marB="57723" anchor="ctr"/>
                </a:tc>
                <a:tc>
                  <a:txBody>
                    <a:bodyPr/>
                    <a:lstStyle/>
                    <a:p>
                      <a:pPr algn="ctr" fontAlgn="b"/>
                      <a:r>
                        <a:rPr lang="en-US" sz="2000" b="0" i="1" u="none" strike="noStrike" dirty="0">
                          <a:solidFill>
                            <a:srgbClr val="000000"/>
                          </a:solidFill>
                          <a:effectLst/>
                          <a:latin typeface="Calibri" panose="020F0502020204030204" pitchFamily="34" charset="0"/>
                        </a:rPr>
                        <a:t>1,996</a:t>
                      </a:r>
                    </a:p>
                  </a:txBody>
                  <a:tcPr marL="12026" marR="12026" marT="12026" marB="0" anchor="ctr"/>
                </a:tc>
                <a:tc>
                  <a:txBody>
                    <a:bodyPr/>
                    <a:lstStyle/>
                    <a:p>
                      <a:pPr algn="ctr"/>
                      <a:endParaRPr lang="en-US" sz="2000" i="1" dirty="0"/>
                    </a:p>
                  </a:txBody>
                  <a:tcPr marL="115446" marR="115446" marT="57723" marB="57723" anchor="ctr"/>
                </a:tc>
                <a:extLst>
                  <a:ext uri="{0D108BD9-81ED-4DB2-BD59-A6C34878D82A}">
                    <a16:rowId xmlns:a16="http://schemas.microsoft.com/office/drawing/2014/main" xmlns="" val="1702858659"/>
                  </a:ext>
                </a:extLst>
              </a:tr>
            </a:tbl>
          </a:graphicData>
        </a:graphic>
      </p:graphicFrame>
      <p:sp>
        <p:nvSpPr>
          <p:cNvPr id="4" name="TextBox 7">
            <a:extLst>
              <a:ext uri="{FF2B5EF4-FFF2-40B4-BE49-F238E27FC236}">
                <a16:creationId xmlns:a16="http://schemas.microsoft.com/office/drawing/2014/main" xmlns="" id="{468E03AA-9347-4867-9DC7-73DD59DC46F2}"/>
              </a:ext>
            </a:extLst>
          </p:cNvPr>
          <p:cNvSpPr txBox="1">
            <a:spLocks noChangeArrowheads="1"/>
          </p:cNvSpPr>
          <p:nvPr/>
        </p:nvSpPr>
        <p:spPr bwMode="auto">
          <a:xfrm>
            <a:off x="1060513" y="4068006"/>
            <a:ext cx="7022974" cy="523220"/>
          </a:xfrm>
          <a:prstGeom prst="rect">
            <a:avLst/>
          </a:prstGeom>
          <a:noFill/>
          <a:ln w="9525">
            <a:noFill/>
            <a:miter lim="800000"/>
            <a:headEnd/>
            <a:tailEnd/>
          </a:ln>
        </p:spPr>
        <p:txBody>
          <a:bodyPr wrap="square">
            <a:spAutoFit/>
          </a:bodyPr>
          <a:lstStyle/>
          <a:p>
            <a:r>
              <a:rPr lang="en-US" altLang="en-US" sz="1400" b="0" i="1" dirty="0"/>
              <a:t>Source: </a:t>
            </a:r>
            <a:r>
              <a:rPr lang="en-US" altLang="en-US" sz="1400" i="1" dirty="0"/>
              <a:t>Southern California Association of Governments Draft Regional Housing Needs Allocation, Sept 2020. </a:t>
            </a:r>
          </a:p>
        </p:txBody>
      </p:sp>
      <p:graphicFrame>
        <p:nvGraphicFramePr>
          <p:cNvPr id="5" name="Diagram 4">
            <a:extLst>
              <a:ext uri="{FF2B5EF4-FFF2-40B4-BE49-F238E27FC236}">
                <a16:creationId xmlns:a16="http://schemas.microsoft.com/office/drawing/2014/main" xmlns="" id="{C314F7C0-7A04-4561-A07E-8727B19E3877}"/>
              </a:ext>
            </a:extLst>
          </p:cNvPr>
          <p:cNvGraphicFramePr/>
          <p:nvPr>
            <p:extLst>
              <p:ext uri="{D42A27DB-BD31-4B8C-83A1-F6EECF244321}">
                <p14:modId xmlns:p14="http://schemas.microsoft.com/office/powerpoint/2010/main" val="1825172549"/>
              </p:ext>
            </p:extLst>
          </p:nvPr>
        </p:nvGraphicFramePr>
        <p:xfrm>
          <a:off x="634433" y="4800600"/>
          <a:ext cx="7772400" cy="124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Brace 5">
            <a:extLst>
              <a:ext uri="{FF2B5EF4-FFF2-40B4-BE49-F238E27FC236}">
                <a16:creationId xmlns:a16="http://schemas.microsoft.com/office/drawing/2014/main" xmlns="" id="{703F6D4F-7ACF-4A26-9B11-A8FD543ADF17}"/>
              </a:ext>
            </a:extLst>
          </p:cNvPr>
          <p:cNvSpPr/>
          <p:nvPr/>
        </p:nvSpPr>
        <p:spPr>
          <a:xfrm>
            <a:off x="8145576" y="1666198"/>
            <a:ext cx="228600" cy="990600"/>
          </a:xfrm>
          <a:prstGeom prst="rightBrace">
            <a:avLst/>
          </a:prstGeom>
          <a:ln>
            <a:solidFill>
              <a:srgbClr val="CA631E"/>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4B391CC8-C96C-4814-9CB4-2E73C0D4F304}"/>
              </a:ext>
            </a:extLst>
          </p:cNvPr>
          <p:cNvSpPr txBox="1"/>
          <p:nvPr/>
        </p:nvSpPr>
        <p:spPr>
          <a:xfrm>
            <a:off x="8374176" y="1981200"/>
            <a:ext cx="535724" cy="369332"/>
          </a:xfrm>
          <a:prstGeom prst="rect">
            <a:avLst/>
          </a:prstGeom>
          <a:noFill/>
        </p:spPr>
        <p:txBody>
          <a:bodyPr wrap="none" rtlCol="0">
            <a:spAutoFit/>
          </a:bodyPr>
          <a:lstStyle/>
          <a:p>
            <a:r>
              <a:rPr lang="en-US" dirty="0"/>
              <a:t>849</a:t>
            </a:r>
          </a:p>
        </p:txBody>
      </p:sp>
    </p:spTree>
    <p:extLst>
      <p:ext uri="{BB962C8B-B14F-4D97-AF65-F5344CB8AC3E}">
        <p14:creationId xmlns:p14="http://schemas.microsoft.com/office/powerpoint/2010/main" val="171791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864C97-519F-4203-AFA9-A91681327481}"/>
              </a:ext>
            </a:extLst>
          </p:cNvPr>
          <p:cNvSpPr>
            <a:spLocks noGrp="1"/>
          </p:cNvSpPr>
          <p:nvPr>
            <p:ph type="title"/>
          </p:nvPr>
        </p:nvSpPr>
        <p:spPr/>
        <p:txBody>
          <a:bodyPr>
            <a:normAutofit/>
          </a:bodyPr>
          <a:lstStyle/>
          <a:p>
            <a:r>
              <a:rPr lang="en-US" dirty="0"/>
              <a:t>2014-2019 Housing Constructed</a:t>
            </a:r>
          </a:p>
        </p:txBody>
      </p:sp>
      <p:graphicFrame>
        <p:nvGraphicFramePr>
          <p:cNvPr id="4" name="Table 4">
            <a:extLst>
              <a:ext uri="{FF2B5EF4-FFF2-40B4-BE49-F238E27FC236}">
                <a16:creationId xmlns:a16="http://schemas.microsoft.com/office/drawing/2014/main" xmlns="" id="{4FCF9DE9-289E-47C8-9468-DCB3C3BE8284}"/>
              </a:ext>
            </a:extLst>
          </p:cNvPr>
          <p:cNvGraphicFramePr>
            <a:graphicFrameLocks noGrp="1"/>
          </p:cNvGraphicFramePr>
          <p:nvPr>
            <p:ph idx="1"/>
            <p:extLst>
              <p:ext uri="{D42A27DB-BD31-4B8C-83A1-F6EECF244321}">
                <p14:modId xmlns:p14="http://schemas.microsoft.com/office/powerpoint/2010/main" val="253860438"/>
              </p:ext>
            </p:extLst>
          </p:nvPr>
        </p:nvGraphicFramePr>
        <p:xfrm>
          <a:off x="47626" y="1600200"/>
          <a:ext cx="9067799" cy="3037840"/>
        </p:xfrm>
        <a:graphic>
          <a:graphicData uri="http://schemas.openxmlformats.org/drawingml/2006/table">
            <a:tbl>
              <a:tblPr firstRow="1" bandRow="1">
                <a:tableStyleId>{5C22544A-7EE6-4342-B048-85BDC9FD1C3A}</a:tableStyleId>
              </a:tblPr>
              <a:tblGrid>
                <a:gridCol w="1141401">
                  <a:extLst>
                    <a:ext uri="{9D8B030D-6E8A-4147-A177-3AD203B41FA5}">
                      <a16:colId xmlns:a16="http://schemas.microsoft.com/office/drawing/2014/main" xmlns="" val="3827771756"/>
                    </a:ext>
                  </a:extLst>
                </a:gridCol>
                <a:gridCol w="873665">
                  <a:extLst>
                    <a:ext uri="{9D8B030D-6E8A-4147-A177-3AD203B41FA5}">
                      <a16:colId xmlns:a16="http://schemas.microsoft.com/office/drawing/2014/main" xmlns="" val="1559015126"/>
                    </a:ext>
                  </a:extLst>
                </a:gridCol>
                <a:gridCol w="782952">
                  <a:extLst>
                    <a:ext uri="{9D8B030D-6E8A-4147-A177-3AD203B41FA5}">
                      <a16:colId xmlns:a16="http://schemas.microsoft.com/office/drawing/2014/main" xmlns="" val="1779116893"/>
                    </a:ext>
                  </a:extLst>
                </a:gridCol>
                <a:gridCol w="895683">
                  <a:extLst>
                    <a:ext uri="{9D8B030D-6E8A-4147-A177-3AD203B41FA5}">
                      <a16:colId xmlns:a16="http://schemas.microsoft.com/office/drawing/2014/main" xmlns="" val="1585854760"/>
                    </a:ext>
                  </a:extLst>
                </a:gridCol>
                <a:gridCol w="895683">
                  <a:extLst>
                    <a:ext uri="{9D8B030D-6E8A-4147-A177-3AD203B41FA5}">
                      <a16:colId xmlns:a16="http://schemas.microsoft.com/office/drawing/2014/main" xmlns="" val="987680473"/>
                    </a:ext>
                  </a:extLst>
                </a:gridCol>
                <a:gridCol w="895683">
                  <a:extLst>
                    <a:ext uri="{9D8B030D-6E8A-4147-A177-3AD203B41FA5}">
                      <a16:colId xmlns:a16="http://schemas.microsoft.com/office/drawing/2014/main" xmlns="" val="2699942158"/>
                    </a:ext>
                  </a:extLst>
                </a:gridCol>
                <a:gridCol w="895683">
                  <a:extLst>
                    <a:ext uri="{9D8B030D-6E8A-4147-A177-3AD203B41FA5}">
                      <a16:colId xmlns:a16="http://schemas.microsoft.com/office/drawing/2014/main" xmlns="" val="1378423597"/>
                    </a:ext>
                  </a:extLst>
                </a:gridCol>
                <a:gridCol w="895683">
                  <a:extLst>
                    <a:ext uri="{9D8B030D-6E8A-4147-A177-3AD203B41FA5}">
                      <a16:colId xmlns:a16="http://schemas.microsoft.com/office/drawing/2014/main" xmlns="" val="984747776"/>
                    </a:ext>
                  </a:extLst>
                </a:gridCol>
                <a:gridCol w="705517">
                  <a:extLst>
                    <a:ext uri="{9D8B030D-6E8A-4147-A177-3AD203B41FA5}">
                      <a16:colId xmlns:a16="http://schemas.microsoft.com/office/drawing/2014/main" xmlns="" val="2014320715"/>
                    </a:ext>
                  </a:extLst>
                </a:gridCol>
                <a:gridCol w="1085849">
                  <a:extLst>
                    <a:ext uri="{9D8B030D-6E8A-4147-A177-3AD203B41FA5}">
                      <a16:colId xmlns:a16="http://schemas.microsoft.com/office/drawing/2014/main" xmlns="" val="2548639784"/>
                    </a:ext>
                  </a:extLst>
                </a:gridCol>
              </a:tblGrid>
              <a:tr h="370840">
                <a:tc>
                  <a:txBody>
                    <a:bodyPr/>
                    <a:lstStyle/>
                    <a:p>
                      <a:r>
                        <a:rPr lang="en-US" dirty="0"/>
                        <a:t>Income Level</a:t>
                      </a:r>
                    </a:p>
                  </a:txBody>
                  <a:tcPr anchor="ctr">
                    <a:solidFill>
                      <a:srgbClr val="31679B"/>
                    </a:solidFill>
                  </a:tcPr>
                </a:tc>
                <a:tc>
                  <a:txBody>
                    <a:bodyPr/>
                    <a:lstStyle/>
                    <a:p>
                      <a:pPr algn="ctr"/>
                      <a:r>
                        <a:rPr lang="en-US" dirty="0"/>
                        <a:t>2014 RHNA</a:t>
                      </a:r>
                    </a:p>
                    <a:p>
                      <a:pPr algn="ctr"/>
                      <a:r>
                        <a:rPr lang="en-US" dirty="0"/>
                        <a:t>Target</a:t>
                      </a:r>
                    </a:p>
                  </a:txBody>
                  <a:tcPr anchor="ctr">
                    <a:solidFill>
                      <a:srgbClr val="31679B"/>
                    </a:solidFill>
                  </a:tcPr>
                </a:tc>
                <a:tc>
                  <a:txBody>
                    <a:bodyPr/>
                    <a:lstStyle/>
                    <a:p>
                      <a:pPr algn="ctr"/>
                      <a:r>
                        <a:rPr lang="en-US" dirty="0"/>
                        <a:t>2014</a:t>
                      </a:r>
                    </a:p>
                  </a:txBody>
                  <a:tcPr anchor="ctr">
                    <a:solidFill>
                      <a:srgbClr val="31679B"/>
                    </a:solidFill>
                  </a:tcPr>
                </a:tc>
                <a:tc>
                  <a:txBody>
                    <a:bodyPr/>
                    <a:lstStyle/>
                    <a:p>
                      <a:pPr algn="ctr"/>
                      <a:r>
                        <a:rPr lang="en-US" dirty="0"/>
                        <a:t>2015</a:t>
                      </a:r>
                    </a:p>
                  </a:txBody>
                  <a:tcPr anchor="ctr">
                    <a:solidFill>
                      <a:srgbClr val="31679B"/>
                    </a:solidFill>
                  </a:tcPr>
                </a:tc>
                <a:tc>
                  <a:txBody>
                    <a:bodyPr/>
                    <a:lstStyle/>
                    <a:p>
                      <a:pPr algn="ctr"/>
                      <a:r>
                        <a:rPr lang="en-US" dirty="0"/>
                        <a:t>2016</a:t>
                      </a:r>
                    </a:p>
                  </a:txBody>
                  <a:tcPr anchor="ctr">
                    <a:solidFill>
                      <a:srgbClr val="31679B"/>
                    </a:solidFill>
                  </a:tcPr>
                </a:tc>
                <a:tc>
                  <a:txBody>
                    <a:bodyPr/>
                    <a:lstStyle/>
                    <a:p>
                      <a:pPr algn="ctr"/>
                      <a:r>
                        <a:rPr lang="en-US" dirty="0"/>
                        <a:t>2017</a:t>
                      </a:r>
                    </a:p>
                  </a:txBody>
                  <a:tcPr anchor="ctr">
                    <a:solidFill>
                      <a:srgbClr val="31679B"/>
                    </a:solidFill>
                  </a:tcPr>
                </a:tc>
                <a:tc>
                  <a:txBody>
                    <a:bodyPr/>
                    <a:lstStyle/>
                    <a:p>
                      <a:pPr algn="ctr"/>
                      <a:r>
                        <a:rPr lang="en-US" dirty="0"/>
                        <a:t>2018</a:t>
                      </a:r>
                    </a:p>
                  </a:txBody>
                  <a:tcPr anchor="ctr">
                    <a:solidFill>
                      <a:srgbClr val="31679B"/>
                    </a:solidFill>
                  </a:tcPr>
                </a:tc>
                <a:tc>
                  <a:txBody>
                    <a:bodyPr/>
                    <a:lstStyle/>
                    <a:p>
                      <a:pPr algn="ctr"/>
                      <a:r>
                        <a:rPr lang="en-US" dirty="0"/>
                        <a:t>2019</a:t>
                      </a:r>
                    </a:p>
                  </a:txBody>
                  <a:tcPr anchor="ctr">
                    <a:solidFill>
                      <a:srgbClr val="31679B"/>
                    </a:solidFill>
                  </a:tcPr>
                </a:tc>
                <a:tc>
                  <a:txBody>
                    <a:bodyPr/>
                    <a:lstStyle/>
                    <a:p>
                      <a:pPr algn="ctr"/>
                      <a:r>
                        <a:rPr lang="en-US" dirty="0"/>
                        <a:t>Total</a:t>
                      </a:r>
                    </a:p>
                  </a:txBody>
                  <a:tcPr anchor="ctr">
                    <a:solidFill>
                      <a:srgbClr val="31679B"/>
                    </a:solidFill>
                  </a:tcPr>
                </a:tc>
                <a:tc>
                  <a:txBody>
                    <a:bodyPr/>
                    <a:lstStyle/>
                    <a:p>
                      <a:pPr algn="ctr"/>
                      <a:r>
                        <a:rPr lang="en-US" dirty="0"/>
                        <a:t>Remain-</a:t>
                      </a:r>
                      <a:r>
                        <a:rPr lang="en-US" dirty="0" err="1"/>
                        <a:t>ing</a:t>
                      </a:r>
                      <a:r>
                        <a:rPr lang="en-US" dirty="0"/>
                        <a:t> RHNA</a:t>
                      </a:r>
                    </a:p>
                  </a:txBody>
                  <a:tcPr anchor="ctr">
                    <a:solidFill>
                      <a:srgbClr val="31679B"/>
                    </a:solidFill>
                  </a:tcPr>
                </a:tc>
                <a:extLst>
                  <a:ext uri="{0D108BD9-81ED-4DB2-BD59-A6C34878D82A}">
                    <a16:rowId xmlns:a16="http://schemas.microsoft.com/office/drawing/2014/main" xmlns="" val="1728555385"/>
                  </a:ext>
                </a:extLst>
              </a:tr>
              <a:tr h="370840">
                <a:tc>
                  <a:txBody>
                    <a:bodyPr/>
                    <a:lstStyle/>
                    <a:p>
                      <a:r>
                        <a:rPr lang="en-US" dirty="0"/>
                        <a:t>Very Low</a:t>
                      </a:r>
                    </a:p>
                  </a:txBody>
                  <a:tcPr/>
                </a:tc>
                <a:tc>
                  <a:txBody>
                    <a:bodyPr/>
                    <a:lstStyle/>
                    <a:p>
                      <a:pPr algn="r"/>
                      <a:r>
                        <a:rPr lang="en-US" dirty="0"/>
                        <a:t>142</a:t>
                      </a:r>
                    </a:p>
                  </a:txBody>
                  <a:tcPr/>
                </a:tc>
                <a:tc>
                  <a:txBody>
                    <a:bodyPr/>
                    <a:lstStyle/>
                    <a:p>
                      <a:pPr algn="r"/>
                      <a:r>
                        <a:rPr lang="en-US" dirty="0"/>
                        <a:t>47</a:t>
                      </a:r>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a:p>
                  </a:txBody>
                  <a:tcPr/>
                </a:tc>
                <a:tc>
                  <a:txBody>
                    <a:bodyPr/>
                    <a:lstStyle/>
                    <a:p>
                      <a:pPr algn="r"/>
                      <a:r>
                        <a:rPr lang="en-US" b="1" dirty="0"/>
                        <a:t>47</a:t>
                      </a:r>
                    </a:p>
                  </a:txBody>
                  <a:tcPr/>
                </a:tc>
                <a:tc>
                  <a:txBody>
                    <a:bodyPr/>
                    <a:lstStyle/>
                    <a:p>
                      <a:pPr algn="r"/>
                      <a:r>
                        <a:rPr lang="en-US" dirty="0"/>
                        <a:t>95</a:t>
                      </a:r>
                    </a:p>
                  </a:txBody>
                  <a:tcPr/>
                </a:tc>
                <a:extLst>
                  <a:ext uri="{0D108BD9-81ED-4DB2-BD59-A6C34878D82A}">
                    <a16:rowId xmlns:a16="http://schemas.microsoft.com/office/drawing/2014/main" xmlns="" val="912064447"/>
                  </a:ext>
                </a:extLst>
              </a:tr>
              <a:tr h="370840">
                <a:tc>
                  <a:txBody>
                    <a:bodyPr/>
                    <a:lstStyle/>
                    <a:p>
                      <a:r>
                        <a:rPr lang="en-US" dirty="0"/>
                        <a:t>Low</a:t>
                      </a:r>
                    </a:p>
                  </a:txBody>
                  <a:tcPr/>
                </a:tc>
                <a:tc>
                  <a:txBody>
                    <a:bodyPr/>
                    <a:lstStyle/>
                    <a:p>
                      <a:pPr algn="r"/>
                      <a:r>
                        <a:rPr lang="en-US" dirty="0"/>
                        <a:t>83</a:t>
                      </a:r>
                    </a:p>
                  </a:txBody>
                  <a:tcPr/>
                </a:tc>
                <a:tc>
                  <a:txBody>
                    <a:bodyPr/>
                    <a:lstStyle/>
                    <a:p>
                      <a:pPr algn="r"/>
                      <a:r>
                        <a:rPr lang="en-US" dirty="0"/>
                        <a:t>16</a:t>
                      </a:r>
                    </a:p>
                  </a:txBody>
                  <a:tcPr/>
                </a:tc>
                <a:tc>
                  <a:txBody>
                    <a:bodyPr/>
                    <a:lstStyle/>
                    <a:p>
                      <a:pPr algn="r"/>
                      <a:r>
                        <a:rPr lang="en-US" dirty="0"/>
                        <a:t>1</a:t>
                      </a:r>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endParaRPr lang="en-US"/>
                    </a:p>
                  </a:txBody>
                  <a:tcPr/>
                </a:tc>
                <a:tc>
                  <a:txBody>
                    <a:bodyPr/>
                    <a:lstStyle/>
                    <a:p>
                      <a:pPr algn="r"/>
                      <a:r>
                        <a:rPr lang="en-US" b="1" dirty="0"/>
                        <a:t>17</a:t>
                      </a:r>
                    </a:p>
                  </a:txBody>
                  <a:tcPr/>
                </a:tc>
                <a:tc>
                  <a:txBody>
                    <a:bodyPr/>
                    <a:lstStyle/>
                    <a:p>
                      <a:pPr algn="r"/>
                      <a:r>
                        <a:rPr lang="en-US" dirty="0"/>
                        <a:t>66</a:t>
                      </a:r>
                    </a:p>
                  </a:txBody>
                  <a:tcPr/>
                </a:tc>
                <a:extLst>
                  <a:ext uri="{0D108BD9-81ED-4DB2-BD59-A6C34878D82A}">
                    <a16:rowId xmlns:a16="http://schemas.microsoft.com/office/drawing/2014/main" xmlns="" val="719414296"/>
                  </a:ext>
                </a:extLst>
              </a:tr>
              <a:tr h="370840">
                <a:tc>
                  <a:txBody>
                    <a:bodyPr/>
                    <a:lstStyle/>
                    <a:p>
                      <a:r>
                        <a:rPr lang="en-US" dirty="0"/>
                        <a:t>Moderate</a:t>
                      </a:r>
                    </a:p>
                  </a:txBody>
                  <a:tcPr/>
                </a:tc>
                <a:tc>
                  <a:txBody>
                    <a:bodyPr/>
                    <a:lstStyle/>
                    <a:p>
                      <a:pPr algn="r"/>
                      <a:r>
                        <a:rPr lang="en-US" dirty="0"/>
                        <a:t>90</a:t>
                      </a:r>
                    </a:p>
                  </a:txBody>
                  <a:tcPr/>
                </a:tc>
                <a:tc>
                  <a:txBody>
                    <a:bodyPr/>
                    <a:lstStyle/>
                    <a:p>
                      <a:pPr algn="r"/>
                      <a:endParaRPr lang="en-US" dirty="0"/>
                    </a:p>
                  </a:txBody>
                  <a:tcPr/>
                </a:tc>
                <a:tc>
                  <a:txBody>
                    <a:bodyPr/>
                    <a:lstStyle/>
                    <a:p>
                      <a:pPr algn="r"/>
                      <a:endParaRPr lang="en-US" dirty="0"/>
                    </a:p>
                  </a:txBody>
                  <a:tcPr/>
                </a:tc>
                <a:tc>
                  <a:txBody>
                    <a:bodyPr/>
                    <a:lstStyle/>
                    <a:p>
                      <a:pPr algn="r"/>
                      <a:endParaRPr lang="en-US" dirty="0"/>
                    </a:p>
                  </a:txBody>
                  <a:tcPr/>
                </a:tc>
                <a:tc>
                  <a:txBody>
                    <a:bodyPr/>
                    <a:lstStyle/>
                    <a:p>
                      <a:pPr algn="r"/>
                      <a:r>
                        <a:rPr lang="en-US" dirty="0"/>
                        <a:t>1</a:t>
                      </a:r>
                    </a:p>
                  </a:txBody>
                  <a:tcPr/>
                </a:tc>
                <a:tc>
                  <a:txBody>
                    <a:bodyPr/>
                    <a:lstStyle/>
                    <a:p>
                      <a:pPr algn="r"/>
                      <a:r>
                        <a:rPr lang="en-US" dirty="0"/>
                        <a:t>1</a:t>
                      </a:r>
                    </a:p>
                  </a:txBody>
                  <a:tcPr/>
                </a:tc>
                <a:tc>
                  <a:txBody>
                    <a:bodyPr/>
                    <a:lstStyle/>
                    <a:p>
                      <a:pPr algn="r"/>
                      <a:endParaRPr lang="en-US" dirty="0"/>
                    </a:p>
                  </a:txBody>
                  <a:tcPr/>
                </a:tc>
                <a:tc>
                  <a:txBody>
                    <a:bodyPr/>
                    <a:lstStyle/>
                    <a:p>
                      <a:pPr algn="r"/>
                      <a:r>
                        <a:rPr lang="en-US" b="1" dirty="0"/>
                        <a:t>2</a:t>
                      </a:r>
                    </a:p>
                  </a:txBody>
                  <a:tcPr/>
                </a:tc>
                <a:tc>
                  <a:txBody>
                    <a:bodyPr/>
                    <a:lstStyle/>
                    <a:p>
                      <a:pPr algn="r"/>
                      <a:r>
                        <a:rPr lang="en-US" dirty="0"/>
                        <a:t>88</a:t>
                      </a:r>
                    </a:p>
                  </a:txBody>
                  <a:tcPr/>
                </a:tc>
                <a:extLst>
                  <a:ext uri="{0D108BD9-81ED-4DB2-BD59-A6C34878D82A}">
                    <a16:rowId xmlns:a16="http://schemas.microsoft.com/office/drawing/2014/main" xmlns="" val="3366726448"/>
                  </a:ext>
                </a:extLst>
              </a:tr>
              <a:tr h="370840">
                <a:tc>
                  <a:txBody>
                    <a:bodyPr/>
                    <a:lstStyle/>
                    <a:p>
                      <a:r>
                        <a:rPr lang="en-US" dirty="0"/>
                        <a:t>Above Moderate</a:t>
                      </a:r>
                    </a:p>
                  </a:txBody>
                  <a:tcPr/>
                </a:tc>
                <a:tc>
                  <a:txBody>
                    <a:bodyPr/>
                    <a:lstStyle/>
                    <a:p>
                      <a:pPr algn="r"/>
                      <a:r>
                        <a:rPr lang="en-US" dirty="0"/>
                        <a:t>242</a:t>
                      </a:r>
                    </a:p>
                  </a:txBody>
                  <a:tcPr/>
                </a:tc>
                <a:tc>
                  <a:txBody>
                    <a:bodyPr/>
                    <a:lstStyle/>
                    <a:p>
                      <a:pPr algn="r"/>
                      <a:r>
                        <a:rPr lang="en-US" dirty="0"/>
                        <a:t>19</a:t>
                      </a:r>
                    </a:p>
                  </a:txBody>
                  <a:tcPr/>
                </a:tc>
                <a:tc>
                  <a:txBody>
                    <a:bodyPr/>
                    <a:lstStyle/>
                    <a:p>
                      <a:pPr algn="r"/>
                      <a:r>
                        <a:rPr lang="en-US" dirty="0"/>
                        <a:t>21</a:t>
                      </a:r>
                    </a:p>
                  </a:txBody>
                  <a:tcPr/>
                </a:tc>
                <a:tc>
                  <a:txBody>
                    <a:bodyPr/>
                    <a:lstStyle/>
                    <a:p>
                      <a:pPr algn="r"/>
                      <a:r>
                        <a:rPr lang="en-US" dirty="0"/>
                        <a:t>31</a:t>
                      </a:r>
                    </a:p>
                  </a:txBody>
                  <a:tcPr/>
                </a:tc>
                <a:tc>
                  <a:txBody>
                    <a:bodyPr/>
                    <a:lstStyle/>
                    <a:p>
                      <a:pPr algn="r"/>
                      <a:r>
                        <a:rPr lang="en-US" dirty="0"/>
                        <a:t>56</a:t>
                      </a:r>
                    </a:p>
                  </a:txBody>
                  <a:tcPr/>
                </a:tc>
                <a:tc>
                  <a:txBody>
                    <a:bodyPr/>
                    <a:lstStyle/>
                    <a:p>
                      <a:pPr algn="r"/>
                      <a:r>
                        <a:rPr lang="en-US" dirty="0"/>
                        <a:t>87</a:t>
                      </a:r>
                    </a:p>
                  </a:txBody>
                  <a:tcPr/>
                </a:tc>
                <a:tc>
                  <a:txBody>
                    <a:bodyPr/>
                    <a:lstStyle/>
                    <a:p>
                      <a:pPr algn="r"/>
                      <a:r>
                        <a:rPr lang="en-US" dirty="0"/>
                        <a:t>20</a:t>
                      </a:r>
                    </a:p>
                  </a:txBody>
                  <a:tcPr/>
                </a:tc>
                <a:tc>
                  <a:txBody>
                    <a:bodyPr/>
                    <a:lstStyle/>
                    <a:p>
                      <a:pPr algn="r"/>
                      <a:r>
                        <a:rPr lang="en-US" b="1" dirty="0"/>
                        <a:t>234</a:t>
                      </a:r>
                    </a:p>
                  </a:txBody>
                  <a:tcPr/>
                </a:tc>
                <a:tc>
                  <a:txBody>
                    <a:bodyPr/>
                    <a:lstStyle/>
                    <a:p>
                      <a:pPr algn="r"/>
                      <a:r>
                        <a:rPr lang="en-US" dirty="0"/>
                        <a:t>8</a:t>
                      </a:r>
                    </a:p>
                  </a:txBody>
                  <a:tcPr/>
                </a:tc>
                <a:extLst>
                  <a:ext uri="{0D108BD9-81ED-4DB2-BD59-A6C34878D82A}">
                    <a16:rowId xmlns:a16="http://schemas.microsoft.com/office/drawing/2014/main" xmlns="" val="3870438329"/>
                  </a:ext>
                </a:extLst>
              </a:tr>
              <a:tr h="370840">
                <a:tc>
                  <a:txBody>
                    <a:bodyPr/>
                    <a:lstStyle/>
                    <a:p>
                      <a:r>
                        <a:rPr lang="en-US" dirty="0"/>
                        <a:t>Total</a:t>
                      </a:r>
                    </a:p>
                  </a:txBody>
                  <a:tcPr/>
                </a:tc>
                <a:tc>
                  <a:txBody>
                    <a:bodyPr/>
                    <a:lstStyle/>
                    <a:p>
                      <a:pPr algn="r"/>
                      <a:r>
                        <a:rPr lang="en-US" dirty="0"/>
                        <a:t>557</a:t>
                      </a:r>
                    </a:p>
                  </a:txBody>
                  <a:tcPr/>
                </a:tc>
                <a:tc>
                  <a:txBody>
                    <a:bodyPr/>
                    <a:lstStyle/>
                    <a:p>
                      <a:pPr algn="r"/>
                      <a:r>
                        <a:rPr lang="en-US" dirty="0"/>
                        <a:t>82</a:t>
                      </a:r>
                    </a:p>
                  </a:txBody>
                  <a:tcPr/>
                </a:tc>
                <a:tc>
                  <a:txBody>
                    <a:bodyPr/>
                    <a:lstStyle/>
                    <a:p>
                      <a:pPr algn="r"/>
                      <a:r>
                        <a:rPr lang="en-US" dirty="0"/>
                        <a:t>22</a:t>
                      </a:r>
                    </a:p>
                  </a:txBody>
                  <a:tcPr/>
                </a:tc>
                <a:tc>
                  <a:txBody>
                    <a:bodyPr/>
                    <a:lstStyle/>
                    <a:p>
                      <a:pPr algn="r"/>
                      <a:r>
                        <a:rPr lang="en-US" dirty="0"/>
                        <a:t>31</a:t>
                      </a:r>
                    </a:p>
                  </a:txBody>
                  <a:tcPr/>
                </a:tc>
                <a:tc>
                  <a:txBody>
                    <a:bodyPr/>
                    <a:lstStyle/>
                    <a:p>
                      <a:pPr algn="r"/>
                      <a:r>
                        <a:rPr lang="en-US" dirty="0"/>
                        <a:t>57</a:t>
                      </a:r>
                    </a:p>
                  </a:txBody>
                  <a:tcPr/>
                </a:tc>
                <a:tc>
                  <a:txBody>
                    <a:bodyPr/>
                    <a:lstStyle/>
                    <a:p>
                      <a:pPr algn="r"/>
                      <a:r>
                        <a:rPr lang="en-US" dirty="0"/>
                        <a:t>88</a:t>
                      </a:r>
                    </a:p>
                  </a:txBody>
                  <a:tcPr/>
                </a:tc>
                <a:tc>
                  <a:txBody>
                    <a:bodyPr/>
                    <a:lstStyle/>
                    <a:p>
                      <a:pPr algn="r"/>
                      <a:r>
                        <a:rPr lang="en-US" dirty="0"/>
                        <a:t>20</a:t>
                      </a:r>
                    </a:p>
                  </a:txBody>
                  <a:tcPr/>
                </a:tc>
                <a:tc>
                  <a:txBody>
                    <a:bodyPr/>
                    <a:lstStyle/>
                    <a:p>
                      <a:pPr algn="r"/>
                      <a:r>
                        <a:rPr lang="en-US" b="1" dirty="0"/>
                        <a:t>300</a:t>
                      </a:r>
                    </a:p>
                  </a:txBody>
                  <a:tcPr/>
                </a:tc>
                <a:tc>
                  <a:txBody>
                    <a:bodyPr/>
                    <a:lstStyle/>
                    <a:p>
                      <a:pPr algn="r"/>
                      <a:r>
                        <a:rPr lang="en-US" dirty="0"/>
                        <a:t>257</a:t>
                      </a:r>
                    </a:p>
                  </a:txBody>
                  <a:tcPr/>
                </a:tc>
                <a:extLst>
                  <a:ext uri="{0D108BD9-81ED-4DB2-BD59-A6C34878D82A}">
                    <a16:rowId xmlns:a16="http://schemas.microsoft.com/office/drawing/2014/main" xmlns="" val="340773684"/>
                  </a:ext>
                </a:extLst>
              </a:tr>
            </a:tbl>
          </a:graphicData>
        </a:graphic>
      </p:graphicFrame>
    </p:spTree>
    <p:extLst>
      <p:ext uri="{BB962C8B-B14F-4D97-AF65-F5344CB8AC3E}">
        <p14:creationId xmlns:p14="http://schemas.microsoft.com/office/powerpoint/2010/main" val="2197015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01BE5-40A3-4424-BB21-3412B21D48D6}"/>
              </a:ext>
            </a:extLst>
          </p:cNvPr>
          <p:cNvSpPr>
            <a:spLocks noGrp="1"/>
          </p:cNvSpPr>
          <p:nvPr>
            <p:ph type="title"/>
          </p:nvPr>
        </p:nvSpPr>
        <p:spPr/>
        <p:txBody>
          <a:bodyPr>
            <a:normAutofit fontScale="90000"/>
          </a:bodyPr>
          <a:lstStyle/>
          <a:p>
            <a:r>
              <a:rPr lang="en-US" dirty="0"/>
              <a:t>Meeting the RHNA: the Next 8 Years</a:t>
            </a:r>
          </a:p>
        </p:txBody>
      </p:sp>
      <p:sp>
        <p:nvSpPr>
          <p:cNvPr id="3" name="Content Placeholder 2">
            <a:extLst>
              <a:ext uri="{FF2B5EF4-FFF2-40B4-BE49-F238E27FC236}">
                <a16:creationId xmlns:a16="http://schemas.microsoft.com/office/drawing/2014/main" xmlns="" id="{76C65A7E-C62C-4A74-A65D-C3200439A456}"/>
              </a:ext>
            </a:extLst>
          </p:cNvPr>
          <p:cNvSpPr>
            <a:spLocks noGrp="1"/>
          </p:cNvSpPr>
          <p:nvPr>
            <p:ph idx="1"/>
          </p:nvPr>
        </p:nvSpPr>
        <p:spPr/>
        <p:txBody>
          <a:bodyPr>
            <a:normAutofit/>
          </a:bodyPr>
          <a:lstStyle/>
          <a:p>
            <a:pPr>
              <a:buFont typeface="Wingdings" panose="05000000000000000000" pitchFamily="2" charset="2"/>
              <a:buChar char="§"/>
            </a:pPr>
            <a:r>
              <a:rPr lang="en-US" dirty="0"/>
              <a:t>Approved housing and mixed-use projects</a:t>
            </a:r>
          </a:p>
          <a:p>
            <a:pPr marL="457200" lvl="1" indent="0">
              <a:buNone/>
            </a:pPr>
            <a:r>
              <a:rPr lang="en-US" i="1" dirty="0"/>
              <a:t>Projects that will receive Certificate of Occupancy after June 30, 2021</a:t>
            </a:r>
          </a:p>
          <a:p>
            <a:pPr>
              <a:buFont typeface="Wingdings" panose="05000000000000000000" pitchFamily="2" charset="2"/>
              <a:buChar char="§"/>
            </a:pPr>
            <a:r>
              <a:rPr lang="en-US" dirty="0"/>
              <a:t>Projects in the application pipeline</a:t>
            </a:r>
          </a:p>
          <a:p>
            <a:pPr>
              <a:buFont typeface="Wingdings" panose="05000000000000000000" pitchFamily="2" charset="2"/>
              <a:buChar char="§"/>
            </a:pPr>
            <a:r>
              <a:rPr lang="en-US" dirty="0"/>
              <a:t>Potential sites</a:t>
            </a:r>
          </a:p>
          <a:p>
            <a:pPr lvl="1"/>
            <a:r>
              <a:rPr lang="en-US" dirty="0"/>
              <a:t>Vacant sites</a:t>
            </a:r>
          </a:p>
          <a:p>
            <a:pPr lvl="1"/>
            <a:r>
              <a:rPr lang="en-US" dirty="0"/>
              <a:t>Underutilized sites that could redevelop</a:t>
            </a:r>
          </a:p>
          <a:p>
            <a:pPr lvl="1"/>
            <a:r>
              <a:rPr lang="en-US" dirty="0"/>
              <a:t>Accessory dwelling units (“granny flats”)</a:t>
            </a:r>
          </a:p>
          <a:p>
            <a:pPr marL="457200" lvl="1" indent="0">
              <a:buNone/>
            </a:pPr>
            <a:endParaRPr lang="en-US" dirty="0"/>
          </a:p>
        </p:txBody>
      </p:sp>
    </p:spTree>
    <p:extLst>
      <p:ext uri="{BB962C8B-B14F-4D97-AF65-F5344CB8AC3E}">
        <p14:creationId xmlns:p14="http://schemas.microsoft.com/office/powerpoint/2010/main" val="2981938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1E88A781-F889-4297-8FC6-1F658ACBB849}"/>
              </a:ext>
            </a:extLst>
          </p:cNvPr>
          <p:cNvSpPr>
            <a:spLocks noGrp="1"/>
          </p:cNvSpPr>
          <p:nvPr>
            <p:ph type="title"/>
          </p:nvPr>
        </p:nvSpPr>
        <p:spPr>
          <a:xfrm>
            <a:off x="152400" y="274638"/>
            <a:ext cx="8763000" cy="1143000"/>
          </a:xfrm>
        </p:spPr>
        <p:txBody>
          <a:bodyPr>
            <a:normAutofit fontScale="90000"/>
          </a:bodyPr>
          <a:lstStyle/>
          <a:p>
            <a:r>
              <a:rPr lang="en-US" altLang="en-US" b="1" dirty="0">
                <a:cs typeface="Tahoma" panose="020B0604030504040204" pitchFamily="34" charset="0"/>
              </a:rPr>
              <a:t>CA HCD Review: Site Suitability Criteria</a:t>
            </a:r>
            <a:endParaRPr lang="en-US" altLang="en-US" b="1" dirty="0"/>
          </a:p>
        </p:txBody>
      </p:sp>
      <p:sp>
        <p:nvSpPr>
          <p:cNvPr id="11" name="TextBox 10">
            <a:extLst>
              <a:ext uri="{FF2B5EF4-FFF2-40B4-BE49-F238E27FC236}">
                <a16:creationId xmlns:a16="http://schemas.microsoft.com/office/drawing/2014/main" xmlns="" id="{CEE8C629-596F-40FE-92BD-022900178BDF}"/>
              </a:ext>
            </a:extLst>
          </p:cNvPr>
          <p:cNvSpPr txBox="1"/>
          <p:nvPr/>
        </p:nvSpPr>
        <p:spPr>
          <a:xfrm>
            <a:off x="4572000" y="2670175"/>
            <a:ext cx="4572000" cy="830263"/>
          </a:xfrm>
          <a:prstGeom prst="rect">
            <a:avLst/>
          </a:prstGeom>
          <a:noFill/>
        </p:spPr>
        <p:txBody>
          <a:bodyPr>
            <a:spAutoFit/>
          </a:bodyPr>
          <a:lstStyle/>
          <a:p>
            <a:pPr algn="ctr">
              <a:defRPr/>
            </a:pPr>
            <a:r>
              <a:rPr lang="en-US" altLang="en-US" sz="2400" dirty="0">
                <a:latin typeface="+mn-lt"/>
              </a:rPr>
              <a:t> </a:t>
            </a:r>
          </a:p>
          <a:p>
            <a:pPr algn="ctr">
              <a:defRPr/>
            </a:pPr>
            <a:endParaRPr lang="en-US" sz="2400" dirty="0">
              <a:latin typeface="+mn-lt"/>
            </a:endParaRPr>
          </a:p>
        </p:txBody>
      </p:sp>
      <p:graphicFrame>
        <p:nvGraphicFramePr>
          <p:cNvPr id="12" name="Diagram 11">
            <a:extLst>
              <a:ext uri="{FF2B5EF4-FFF2-40B4-BE49-F238E27FC236}">
                <a16:creationId xmlns:a16="http://schemas.microsoft.com/office/drawing/2014/main" xmlns="" id="{FAB2C600-1F05-4A07-B055-F117EF1B6ED4}"/>
              </a:ext>
            </a:extLst>
          </p:cNvPr>
          <p:cNvGraphicFramePr/>
          <p:nvPr>
            <p:extLst>
              <p:ext uri="{D42A27DB-BD31-4B8C-83A1-F6EECF244321}">
                <p14:modId xmlns:p14="http://schemas.microsoft.com/office/powerpoint/2010/main" val="3898654739"/>
              </p:ext>
            </p:extLst>
          </p:nvPr>
        </p:nvGraphicFramePr>
        <p:xfrm>
          <a:off x="1219200" y="1606467"/>
          <a:ext cx="6677889" cy="3651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04F3B8-6169-43C2-A56E-9DAA8AA63D3D}"/>
              </a:ext>
            </a:extLst>
          </p:cNvPr>
          <p:cNvSpPr>
            <a:spLocks noGrp="1"/>
          </p:cNvSpPr>
          <p:nvPr>
            <p:ph type="title"/>
          </p:nvPr>
        </p:nvSpPr>
        <p:spPr>
          <a:xfrm>
            <a:off x="457200" y="-5096"/>
            <a:ext cx="8229600" cy="1143000"/>
          </a:xfrm>
        </p:spPr>
        <p:txBody>
          <a:bodyPr/>
          <a:lstStyle/>
          <a:p>
            <a:r>
              <a:rPr lang="en-US" dirty="0"/>
              <a:t>Housing Element Sites Assumption</a:t>
            </a:r>
          </a:p>
        </p:txBody>
      </p:sp>
      <p:sp>
        <p:nvSpPr>
          <p:cNvPr id="3" name="Content Placeholder 2">
            <a:extLst>
              <a:ext uri="{FF2B5EF4-FFF2-40B4-BE49-F238E27FC236}">
                <a16:creationId xmlns:a16="http://schemas.microsoft.com/office/drawing/2014/main" xmlns="" id="{6C017250-D953-4A88-BDCD-15A3BA535CEF}"/>
              </a:ext>
            </a:extLst>
          </p:cNvPr>
          <p:cNvSpPr>
            <a:spLocks noGrp="1"/>
          </p:cNvSpPr>
          <p:nvPr>
            <p:ph idx="1"/>
          </p:nvPr>
        </p:nvSpPr>
        <p:spPr>
          <a:xfrm>
            <a:off x="419100" y="1166018"/>
            <a:ext cx="8229600" cy="4525963"/>
          </a:xfrm>
        </p:spPr>
        <p:txBody>
          <a:bodyPr/>
          <a:lstStyle/>
          <a:p>
            <a:pPr marL="0" indent="0" algn="ctr">
              <a:buNone/>
            </a:pPr>
            <a:r>
              <a:rPr lang="en-US" dirty="0"/>
              <a:t>Density = Affordability</a:t>
            </a:r>
          </a:p>
        </p:txBody>
      </p:sp>
      <p:sp>
        <p:nvSpPr>
          <p:cNvPr id="4" name="Arrow: Right 3">
            <a:extLst>
              <a:ext uri="{FF2B5EF4-FFF2-40B4-BE49-F238E27FC236}">
                <a16:creationId xmlns:a16="http://schemas.microsoft.com/office/drawing/2014/main" xmlns="" id="{8E6888AE-7612-4D04-98B7-8FD0B2F1DF37}"/>
              </a:ext>
            </a:extLst>
          </p:cNvPr>
          <p:cNvSpPr/>
          <p:nvPr/>
        </p:nvSpPr>
        <p:spPr>
          <a:xfrm>
            <a:off x="419100" y="1591016"/>
            <a:ext cx="8305800" cy="1219200"/>
          </a:xfrm>
          <a:prstGeom prst="rightArrow">
            <a:avLst/>
          </a:prstGeom>
          <a:solidFill>
            <a:srgbClr val="003D7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2E1C548-506D-4649-A0B3-D121E8458EE4}"/>
              </a:ext>
            </a:extLst>
          </p:cNvPr>
          <p:cNvSpPr/>
          <p:nvPr/>
        </p:nvSpPr>
        <p:spPr>
          <a:xfrm>
            <a:off x="538607" y="1876324"/>
            <a:ext cx="1760610" cy="646331"/>
          </a:xfrm>
          <a:prstGeom prst="rect">
            <a:avLst/>
          </a:prstGeom>
        </p:spPr>
        <p:txBody>
          <a:bodyPr wrap="none">
            <a:spAutoFit/>
          </a:bodyPr>
          <a:lstStyle/>
          <a:p>
            <a:pPr algn="ctr"/>
            <a:r>
              <a:rPr lang="en-US" dirty="0">
                <a:solidFill>
                  <a:schemeClr val="bg1"/>
                </a:solidFill>
              </a:rPr>
              <a:t>Above Moderate</a:t>
            </a:r>
          </a:p>
          <a:p>
            <a:pPr algn="ctr"/>
            <a:r>
              <a:rPr lang="en-US" dirty="0">
                <a:solidFill>
                  <a:schemeClr val="bg1"/>
                </a:solidFill>
              </a:rPr>
              <a:t>Income</a:t>
            </a:r>
          </a:p>
        </p:txBody>
      </p:sp>
      <p:sp>
        <p:nvSpPr>
          <p:cNvPr id="7" name="Rectangle 6">
            <a:extLst>
              <a:ext uri="{FF2B5EF4-FFF2-40B4-BE49-F238E27FC236}">
                <a16:creationId xmlns:a16="http://schemas.microsoft.com/office/drawing/2014/main" xmlns="" id="{86FB16E1-0D46-4E11-9B5C-7E0E20C1F579}"/>
              </a:ext>
            </a:extLst>
          </p:cNvPr>
          <p:cNvSpPr/>
          <p:nvPr/>
        </p:nvSpPr>
        <p:spPr>
          <a:xfrm>
            <a:off x="4143136" y="1876324"/>
            <a:ext cx="1114664" cy="646331"/>
          </a:xfrm>
          <a:prstGeom prst="rect">
            <a:avLst/>
          </a:prstGeom>
        </p:spPr>
        <p:txBody>
          <a:bodyPr wrap="none">
            <a:spAutoFit/>
          </a:bodyPr>
          <a:lstStyle/>
          <a:p>
            <a:pPr algn="ctr"/>
            <a:r>
              <a:rPr lang="en-US" dirty="0">
                <a:solidFill>
                  <a:schemeClr val="bg1"/>
                </a:solidFill>
              </a:rPr>
              <a:t>Moderate</a:t>
            </a:r>
          </a:p>
          <a:p>
            <a:pPr algn="ctr"/>
            <a:r>
              <a:rPr lang="en-US" dirty="0">
                <a:solidFill>
                  <a:schemeClr val="bg1"/>
                </a:solidFill>
              </a:rPr>
              <a:t>Income</a:t>
            </a:r>
          </a:p>
        </p:txBody>
      </p:sp>
      <p:sp>
        <p:nvSpPr>
          <p:cNvPr id="8" name="Rectangle 7">
            <a:extLst>
              <a:ext uri="{FF2B5EF4-FFF2-40B4-BE49-F238E27FC236}">
                <a16:creationId xmlns:a16="http://schemas.microsoft.com/office/drawing/2014/main" xmlns="" id="{893674BB-5F14-45B4-8E70-636CE1745B35}"/>
              </a:ext>
            </a:extLst>
          </p:cNvPr>
          <p:cNvSpPr/>
          <p:nvPr/>
        </p:nvSpPr>
        <p:spPr>
          <a:xfrm>
            <a:off x="7053766" y="1901724"/>
            <a:ext cx="881652" cy="646331"/>
          </a:xfrm>
          <a:prstGeom prst="rect">
            <a:avLst/>
          </a:prstGeom>
        </p:spPr>
        <p:txBody>
          <a:bodyPr wrap="none">
            <a:spAutoFit/>
          </a:bodyPr>
          <a:lstStyle/>
          <a:p>
            <a:pPr algn="ctr"/>
            <a:r>
              <a:rPr lang="en-US" dirty="0">
                <a:solidFill>
                  <a:schemeClr val="bg1"/>
                </a:solidFill>
              </a:rPr>
              <a:t>Lower</a:t>
            </a:r>
          </a:p>
          <a:p>
            <a:pPr algn="ctr"/>
            <a:r>
              <a:rPr lang="en-US" dirty="0">
                <a:solidFill>
                  <a:schemeClr val="bg1"/>
                </a:solidFill>
              </a:rPr>
              <a:t>Income</a:t>
            </a:r>
          </a:p>
        </p:txBody>
      </p:sp>
      <p:sp>
        <p:nvSpPr>
          <p:cNvPr id="10" name="Rectangle 9">
            <a:extLst>
              <a:ext uri="{FF2B5EF4-FFF2-40B4-BE49-F238E27FC236}">
                <a16:creationId xmlns:a16="http://schemas.microsoft.com/office/drawing/2014/main" xmlns="" id="{FE591632-410F-4605-88B7-147C71065F2A}"/>
              </a:ext>
            </a:extLst>
          </p:cNvPr>
          <p:cNvSpPr/>
          <p:nvPr/>
        </p:nvSpPr>
        <p:spPr>
          <a:xfrm>
            <a:off x="4603908" y="5836849"/>
            <a:ext cx="1168460" cy="646331"/>
          </a:xfrm>
          <a:prstGeom prst="rect">
            <a:avLst/>
          </a:prstGeom>
        </p:spPr>
        <p:txBody>
          <a:bodyPr wrap="none">
            <a:spAutoFit/>
          </a:bodyPr>
          <a:lstStyle/>
          <a:p>
            <a:pPr algn="ctr"/>
            <a:r>
              <a:rPr lang="en-US" dirty="0"/>
              <a:t>Accessory </a:t>
            </a:r>
          </a:p>
          <a:p>
            <a:pPr algn="ctr"/>
            <a:r>
              <a:rPr lang="en-US" dirty="0"/>
              <a:t>Dwelling</a:t>
            </a:r>
          </a:p>
        </p:txBody>
      </p:sp>
      <p:sp>
        <p:nvSpPr>
          <p:cNvPr id="11" name="Rectangle 10">
            <a:extLst>
              <a:ext uri="{FF2B5EF4-FFF2-40B4-BE49-F238E27FC236}">
                <a16:creationId xmlns:a16="http://schemas.microsoft.com/office/drawing/2014/main" xmlns="" id="{9B4B68F0-389D-4320-A9CB-692EFC774CBC}"/>
              </a:ext>
            </a:extLst>
          </p:cNvPr>
          <p:cNvSpPr/>
          <p:nvPr/>
        </p:nvSpPr>
        <p:spPr>
          <a:xfrm>
            <a:off x="518497" y="4240180"/>
            <a:ext cx="1417568" cy="369332"/>
          </a:xfrm>
          <a:prstGeom prst="rect">
            <a:avLst/>
          </a:prstGeom>
        </p:spPr>
        <p:txBody>
          <a:bodyPr wrap="none">
            <a:spAutoFit/>
          </a:bodyPr>
          <a:lstStyle/>
          <a:p>
            <a:pPr algn="ctr"/>
            <a:r>
              <a:rPr lang="en-US" dirty="0"/>
              <a:t>Single-Family</a:t>
            </a:r>
          </a:p>
        </p:txBody>
      </p:sp>
      <p:sp>
        <p:nvSpPr>
          <p:cNvPr id="12" name="Rectangle 11">
            <a:extLst>
              <a:ext uri="{FF2B5EF4-FFF2-40B4-BE49-F238E27FC236}">
                <a16:creationId xmlns:a16="http://schemas.microsoft.com/office/drawing/2014/main" xmlns="" id="{3C518195-3844-4B41-B99F-4FF00DB9170C}"/>
              </a:ext>
            </a:extLst>
          </p:cNvPr>
          <p:cNvSpPr/>
          <p:nvPr/>
        </p:nvSpPr>
        <p:spPr>
          <a:xfrm>
            <a:off x="3191710" y="4190879"/>
            <a:ext cx="835229" cy="369332"/>
          </a:xfrm>
          <a:prstGeom prst="rect">
            <a:avLst/>
          </a:prstGeom>
        </p:spPr>
        <p:txBody>
          <a:bodyPr wrap="none">
            <a:spAutoFit/>
          </a:bodyPr>
          <a:lstStyle/>
          <a:p>
            <a:pPr algn="ctr"/>
            <a:r>
              <a:rPr lang="en-US" dirty="0"/>
              <a:t>Duplex</a:t>
            </a:r>
          </a:p>
        </p:txBody>
      </p:sp>
      <p:sp>
        <p:nvSpPr>
          <p:cNvPr id="13" name="Rectangle 12">
            <a:extLst>
              <a:ext uri="{FF2B5EF4-FFF2-40B4-BE49-F238E27FC236}">
                <a16:creationId xmlns:a16="http://schemas.microsoft.com/office/drawing/2014/main" xmlns="" id="{8E2F21E2-D531-4780-A1E7-ADDD6C6A24E0}"/>
              </a:ext>
            </a:extLst>
          </p:cNvPr>
          <p:cNvSpPr/>
          <p:nvPr/>
        </p:nvSpPr>
        <p:spPr>
          <a:xfrm>
            <a:off x="6966552" y="4905937"/>
            <a:ext cx="1361463" cy="646331"/>
          </a:xfrm>
          <a:prstGeom prst="rect">
            <a:avLst/>
          </a:prstGeom>
        </p:spPr>
        <p:txBody>
          <a:bodyPr wrap="none">
            <a:spAutoFit/>
          </a:bodyPr>
          <a:lstStyle/>
          <a:p>
            <a:pPr algn="ctr"/>
            <a:r>
              <a:rPr lang="en-US" dirty="0"/>
              <a:t>Multi-Family</a:t>
            </a:r>
          </a:p>
          <a:p>
            <a:pPr algn="ctr"/>
            <a:r>
              <a:rPr lang="en-US" dirty="0"/>
              <a:t>Housing</a:t>
            </a:r>
          </a:p>
        </p:txBody>
      </p:sp>
      <p:cxnSp>
        <p:nvCxnSpPr>
          <p:cNvPr id="26" name="Straight Arrow Connector 25">
            <a:extLst>
              <a:ext uri="{FF2B5EF4-FFF2-40B4-BE49-F238E27FC236}">
                <a16:creationId xmlns:a16="http://schemas.microsoft.com/office/drawing/2014/main" xmlns="" id="{A1BA6243-6505-4EC1-899B-459E7E81BDCB}"/>
              </a:ext>
            </a:extLst>
          </p:cNvPr>
          <p:cNvCxnSpPr>
            <a:cxnSpLocks/>
          </p:cNvCxnSpPr>
          <p:nvPr/>
        </p:nvCxnSpPr>
        <p:spPr>
          <a:xfrm flipV="1">
            <a:off x="1289889" y="2550576"/>
            <a:ext cx="0" cy="1488024"/>
          </a:xfrm>
          <a:prstGeom prst="straightConnector1">
            <a:avLst/>
          </a:prstGeom>
          <a:ln w="57150">
            <a:solidFill>
              <a:srgbClr val="1B407D"/>
            </a:solidFill>
            <a:tailEnd type="triangle"/>
          </a:ln>
        </p:spPr>
        <p:style>
          <a:lnRef idx="1">
            <a:schemeClr val="accent3"/>
          </a:lnRef>
          <a:fillRef idx="0">
            <a:schemeClr val="accent3"/>
          </a:fillRef>
          <a:effectRef idx="0">
            <a:schemeClr val="accent3"/>
          </a:effectRef>
          <a:fontRef idx="minor">
            <a:schemeClr val="tx1"/>
          </a:fontRef>
        </p:style>
      </p:cxnSp>
      <p:cxnSp>
        <p:nvCxnSpPr>
          <p:cNvPr id="28" name="Straight Arrow Connector 27">
            <a:extLst>
              <a:ext uri="{FF2B5EF4-FFF2-40B4-BE49-F238E27FC236}">
                <a16:creationId xmlns:a16="http://schemas.microsoft.com/office/drawing/2014/main" xmlns="" id="{EFCA2022-970B-4502-BED5-E3BDFDB897A7}"/>
              </a:ext>
            </a:extLst>
          </p:cNvPr>
          <p:cNvCxnSpPr>
            <a:cxnSpLocks/>
          </p:cNvCxnSpPr>
          <p:nvPr/>
        </p:nvCxnSpPr>
        <p:spPr>
          <a:xfrm flipV="1">
            <a:off x="3749921" y="2548055"/>
            <a:ext cx="0" cy="280348"/>
          </a:xfrm>
          <a:prstGeom prst="straightConnector1">
            <a:avLst/>
          </a:prstGeom>
          <a:ln w="57150">
            <a:solidFill>
              <a:srgbClr val="1B407D"/>
            </a:solidFill>
            <a:tailEnd type="triangle"/>
          </a:ln>
        </p:spPr>
        <p:style>
          <a:lnRef idx="1">
            <a:schemeClr val="accent3"/>
          </a:lnRef>
          <a:fillRef idx="0">
            <a:schemeClr val="accent3"/>
          </a:fillRef>
          <a:effectRef idx="0">
            <a:schemeClr val="accent3"/>
          </a:effectRef>
          <a:fontRef idx="minor">
            <a:schemeClr val="tx1"/>
          </a:fontRef>
        </p:style>
      </p:cxnSp>
      <p:cxnSp>
        <p:nvCxnSpPr>
          <p:cNvPr id="29" name="Straight Arrow Connector 28">
            <a:extLst>
              <a:ext uri="{FF2B5EF4-FFF2-40B4-BE49-F238E27FC236}">
                <a16:creationId xmlns:a16="http://schemas.microsoft.com/office/drawing/2014/main" xmlns="" id="{E8E7B9BF-2FF0-4410-A6AC-4498D5E57DC2}"/>
              </a:ext>
            </a:extLst>
          </p:cNvPr>
          <p:cNvCxnSpPr>
            <a:cxnSpLocks/>
          </p:cNvCxnSpPr>
          <p:nvPr/>
        </p:nvCxnSpPr>
        <p:spPr>
          <a:xfrm flipV="1">
            <a:off x="5562600" y="2548055"/>
            <a:ext cx="0" cy="1945184"/>
          </a:xfrm>
          <a:prstGeom prst="straightConnector1">
            <a:avLst/>
          </a:prstGeom>
          <a:ln w="57150">
            <a:solidFill>
              <a:srgbClr val="1B407D"/>
            </a:solidFill>
            <a:tailEnd type="triangle"/>
          </a:ln>
        </p:spPr>
        <p:style>
          <a:lnRef idx="1">
            <a:schemeClr val="accent3"/>
          </a:lnRef>
          <a:fillRef idx="0">
            <a:schemeClr val="accent3"/>
          </a:fillRef>
          <a:effectRef idx="0">
            <a:schemeClr val="accent3"/>
          </a:effectRef>
          <a:fontRef idx="minor">
            <a:schemeClr val="tx1"/>
          </a:fontRef>
        </p:style>
      </p:cxnSp>
      <p:cxnSp>
        <p:nvCxnSpPr>
          <p:cNvPr id="31" name="Straight Arrow Connector 30">
            <a:extLst>
              <a:ext uri="{FF2B5EF4-FFF2-40B4-BE49-F238E27FC236}">
                <a16:creationId xmlns:a16="http://schemas.microsoft.com/office/drawing/2014/main" xmlns="" id="{C511E264-8CA9-4420-8EFF-91A6105E98F2}"/>
              </a:ext>
            </a:extLst>
          </p:cNvPr>
          <p:cNvCxnSpPr>
            <a:cxnSpLocks/>
          </p:cNvCxnSpPr>
          <p:nvPr/>
        </p:nvCxnSpPr>
        <p:spPr>
          <a:xfrm flipV="1">
            <a:off x="7315200" y="2522655"/>
            <a:ext cx="0" cy="1266207"/>
          </a:xfrm>
          <a:prstGeom prst="straightConnector1">
            <a:avLst/>
          </a:prstGeom>
          <a:ln w="57150">
            <a:solidFill>
              <a:srgbClr val="1B407D"/>
            </a:solidFill>
            <a:tailEnd type="triangle"/>
          </a:ln>
        </p:spPr>
        <p:style>
          <a:lnRef idx="1">
            <a:schemeClr val="accent3"/>
          </a:lnRef>
          <a:fillRef idx="0">
            <a:schemeClr val="accent3"/>
          </a:fillRef>
          <a:effectRef idx="0">
            <a:schemeClr val="accent3"/>
          </a:effectRef>
          <a:fontRef idx="minor">
            <a:schemeClr val="tx1"/>
          </a:fontRef>
        </p:style>
      </p:cxnSp>
      <p:pic>
        <p:nvPicPr>
          <p:cNvPr id="14" name="Picture 13" descr="A large brick building with grass in front of a house&#10;&#10;Description automatically generated">
            <a:extLst>
              <a:ext uri="{FF2B5EF4-FFF2-40B4-BE49-F238E27FC236}">
                <a16:creationId xmlns:a16="http://schemas.microsoft.com/office/drawing/2014/main" xmlns="" id="{8E846FC1-C453-40DC-96BA-2EDA90D0D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135" y="2850257"/>
            <a:ext cx="1850773" cy="1392707"/>
          </a:xfrm>
          <a:prstGeom prst="rect">
            <a:avLst/>
          </a:prstGeom>
        </p:spPr>
      </p:pic>
      <p:pic>
        <p:nvPicPr>
          <p:cNvPr id="6" name="Picture 2" descr="11653 Halawa Ln, Cypress, CA 90630">
            <a:extLst>
              <a:ext uri="{FF2B5EF4-FFF2-40B4-BE49-F238E27FC236}">
                <a16:creationId xmlns:a16="http://schemas.microsoft.com/office/drawing/2014/main" xmlns="" id="{1CFBCB22-C2A1-4DEE-BDCE-5013B42066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135" y="2809335"/>
            <a:ext cx="2208799" cy="14647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xmlns="" id="{C3621E4A-0BFB-46B8-9BA4-46F2114A2B1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408" t="19747" r="12962" b="10624"/>
          <a:stretch/>
        </p:blipFill>
        <p:spPr bwMode="auto">
          <a:xfrm>
            <a:off x="6015762" y="3235213"/>
            <a:ext cx="3027685" cy="1703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xmlns="" id="{F13CF181-5B2D-4C48-A305-602360E5C707}"/>
              </a:ext>
            </a:extLst>
          </p:cNvPr>
          <p:cNvPicPr>
            <a:picLocks noChangeAspect="1"/>
          </p:cNvPicPr>
          <p:nvPr/>
        </p:nvPicPr>
        <p:blipFill>
          <a:blip r:embed="rId6"/>
          <a:srcRect/>
          <a:stretch>
            <a:fillRect/>
          </a:stretch>
        </p:blipFill>
        <p:spPr bwMode="auto">
          <a:xfrm>
            <a:off x="4265547" y="4392615"/>
            <a:ext cx="2014029" cy="1510754"/>
          </a:xfrm>
          <a:prstGeom prst="rect">
            <a:avLst/>
          </a:prstGeom>
          <a:noFill/>
          <a:ln w="9525">
            <a:noFill/>
            <a:miter lim="800000"/>
            <a:headEnd/>
            <a:tailEnd/>
          </a:ln>
        </p:spPr>
      </p:pic>
      <p:sp>
        <p:nvSpPr>
          <p:cNvPr id="19" name="Rectangle 18">
            <a:extLst>
              <a:ext uri="{FF2B5EF4-FFF2-40B4-BE49-F238E27FC236}">
                <a16:creationId xmlns:a16="http://schemas.microsoft.com/office/drawing/2014/main" xmlns="" id="{035386AE-8C32-4D52-8FCC-934687D6045E}"/>
              </a:ext>
            </a:extLst>
          </p:cNvPr>
          <p:cNvSpPr/>
          <p:nvPr/>
        </p:nvSpPr>
        <p:spPr>
          <a:xfrm>
            <a:off x="1906666" y="6054573"/>
            <a:ext cx="1227644" cy="369332"/>
          </a:xfrm>
          <a:prstGeom prst="rect">
            <a:avLst/>
          </a:prstGeom>
        </p:spPr>
        <p:txBody>
          <a:bodyPr wrap="none">
            <a:spAutoFit/>
          </a:bodyPr>
          <a:lstStyle/>
          <a:p>
            <a:pPr algn="ctr"/>
            <a:r>
              <a:rPr lang="en-US" dirty="0"/>
              <a:t>Townhome</a:t>
            </a:r>
          </a:p>
        </p:txBody>
      </p:sp>
      <p:pic>
        <p:nvPicPr>
          <p:cNvPr id="1028" name="Picture 4" descr="8640 #E Meadow Brook Ave, Garden Grove, CA 92844">
            <a:extLst>
              <a:ext uri="{FF2B5EF4-FFF2-40B4-BE49-F238E27FC236}">
                <a16:creationId xmlns:a16="http://schemas.microsoft.com/office/drawing/2014/main" xmlns="" id="{4AD53360-1094-49BC-9A9F-9131C16C04A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3363" b="13107"/>
          <a:stretch/>
        </p:blipFill>
        <p:spPr bwMode="auto">
          <a:xfrm>
            <a:off x="1559434" y="4665740"/>
            <a:ext cx="1752846" cy="1317987"/>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xmlns="" id="{4FDD99DA-9D07-4A8C-8F8A-D94A43366EA1}"/>
              </a:ext>
            </a:extLst>
          </p:cNvPr>
          <p:cNvCxnSpPr>
            <a:cxnSpLocks/>
          </p:cNvCxnSpPr>
          <p:nvPr/>
        </p:nvCxnSpPr>
        <p:spPr>
          <a:xfrm flipV="1">
            <a:off x="2514600" y="2548055"/>
            <a:ext cx="0" cy="2117685"/>
          </a:xfrm>
          <a:prstGeom prst="straightConnector1">
            <a:avLst/>
          </a:prstGeom>
          <a:ln w="57150">
            <a:solidFill>
              <a:srgbClr val="1B407D"/>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24631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22C5E92-3886-4E30-A285-8694AFA1191B}"/>
              </a:ext>
            </a:extLst>
          </p:cNvPr>
          <p:cNvSpPr/>
          <p:nvPr/>
        </p:nvSpPr>
        <p:spPr>
          <a:xfrm>
            <a:off x="0" y="457200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96BBF679-9B15-4AF5-BF50-330B59A655F1}"/>
              </a:ext>
            </a:extLst>
          </p:cNvPr>
          <p:cNvSpPr txBox="1"/>
          <p:nvPr/>
        </p:nvSpPr>
        <p:spPr>
          <a:xfrm>
            <a:off x="1133750" y="2845336"/>
            <a:ext cx="6876498" cy="1323439"/>
          </a:xfrm>
          <a:prstGeom prst="rect">
            <a:avLst/>
          </a:prstGeom>
          <a:noFill/>
        </p:spPr>
        <p:txBody>
          <a:bodyPr wrap="none" rtlCol="0">
            <a:spAutoFit/>
          </a:bodyPr>
          <a:lstStyle/>
          <a:p>
            <a:pPr algn="ctr"/>
            <a:r>
              <a:rPr lang="en-US" sz="4000" cap="all" dirty="0">
                <a:solidFill>
                  <a:schemeClr val="bg1"/>
                </a:solidFill>
                <a:latin typeface="Avenir LT Std 65 Medium" panose="020B0603020203020204" pitchFamily="34" charset="0"/>
              </a:rPr>
              <a:t>Environmental Justice </a:t>
            </a:r>
          </a:p>
          <a:p>
            <a:pPr algn="ctr"/>
            <a:r>
              <a:rPr lang="en-US" sz="4000" cap="all" dirty="0">
                <a:solidFill>
                  <a:schemeClr val="bg1"/>
                </a:solidFill>
                <a:latin typeface="Avenir LT Std 65 Medium" panose="020B0603020203020204" pitchFamily="34" charset="0"/>
              </a:rPr>
              <a:t>element</a:t>
            </a:r>
          </a:p>
        </p:txBody>
      </p:sp>
      <p:pic>
        <p:nvPicPr>
          <p:cNvPr id="6" name="Picture 5">
            <a:extLst>
              <a:ext uri="{FF2B5EF4-FFF2-40B4-BE49-F238E27FC236}">
                <a16:creationId xmlns:a16="http://schemas.microsoft.com/office/drawing/2014/main" xmlns="" id="{B3A9FB5A-519D-4B7F-8DD3-B6B60520A6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896"/>
            <a:ext cx="9144000" cy="2689412"/>
          </a:xfrm>
          <a:prstGeom prst="rect">
            <a:avLst/>
          </a:prstGeom>
        </p:spPr>
      </p:pic>
    </p:spTree>
    <p:extLst>
      <p:ext uri="{BB962C8B-B14F-4D97-AF65-F5344CB8AC3E}">
        <p14:creationId xmlns:p14="http://schemas.microsoft.com/office/powerpoint/2010/main" val="287993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600200"/>
            <a:ext cx="8077200" cy="4525963"/>
          </a:xfrm>
        </p:spPr>
        <p:txBody>
          <a:bodyPr>
            <a:normAutofit fontScale="92500" lnSpcReduction="20000"/>
          </a:bodyPr>
          <a:lstStyle/>
          <a:p>
            <a:pPr marL="515938" lvl="1" indent="-465138">
              <a:spcBef>
                <a:spcPct val="50000"/>
              </a:spcBef>
              <a:buFont typeface="Wingdings" panose="05000000000000000000" pitchFamily="2" charset="2"/>
              <a:buChar char="§"/>
              <a:defRPr/>
            </a:pPr>
            <a:r>
              <a:rPr lang="en-US" sz="3200" kern="0" dirty="0">
                <a:solidFill>
                  <a:srgbClr val="292929"/>
                </a:solidFill>
                <a:ea typeface="Tahoma" pitchFamily="34" charset="0"/>
                <a:cs typeface="Tahoma" pitchFamily="34" charset="0"/>
              </a:rPr>
              <a:t>Introductions </a:t>
            </a:r>
          </a:p>
          <a:p>
            <a:pPr marL="515938" lvl="1" indent="-465138">
              <a:spcBef>
                <a:spcPct val="50000"/>
              </a:spcBef>
              <a:buFont typeface="Wingdings" panose="05000000000000000000" pitchFamily="2" charset="2"/>
              <a:buChar char="§"/>
              <a:defRPr/>
            </a:pPr>
            <a:r>
              <a:rPr lang="en-US" sz="3200" kern="0" dirty="0">
                <a:solidFill>
                  <a:srgbClr val="292929"/>
                </a:solidFill>
                <a:ea typeface="Tahoma" pitchFamily="34" charset="0"/>
                <a:cs typeface="Tahoma" pitchFamily="34" charset="0"/>
              </a:rPr>
              <a:t>General Plan</a:t>
            </a:r>
          </a:p>
          <a:p>
            <a:pPr marL="915988" lvl="2" indent="-465138">
              <a:spcBef>
                <a:spcPct val="50000"/>
              </a:spcBef>
              <a:buFont typeface="Wingdings" panose="05000000000000000000" pitchFamily="2" charset="2"/>
              <a:buChar char="§"/>
              <a:defRPr/>
            </a:pPr>
            <a:r>
              <a:rPr lang="en-US" sz="2800" kern="0" dirty="0">
                <a:solidFill>
                  <a:srgbClr val="292929"/>
                </a:solidFill>
                <a:ea typeface="Tahoma" pitchFamily="34" charset="0"/>
                <a:cs typeface="Tahoma" pitchFamily="34" charset="0"/>
              </a:rPr>
              <a:t>Housing Element Overview</a:t>
            </a:r>
          </a:p>
          <a:p>
            <a:pPr marL="915988" lvl="2" indent="-465138">
              <a:spcBef>
                <a:spcPct val="50000"/>
              </a:spcBef>
              <a:buFont typeface="Wingdings" panose="05000000000000000000" pitchFamily="2" charset="2"/>
              <a:buChar char="§"/>
              <a:defRPr/>
            </a:pPr>
            <a:r>
              <a:rPr lang="en-US" sz="2800" kern="0" dirty="0">
                <a:solidFill>
                  <a:srgbClr val="292929"/>
                </a:solidFill>
                <a:ea typeface="Tahoma" pitchFamily="34" charset="0"/>
                <a:cs typeface="Tahoma" pitchFamily="34" charset="0"/>
              </a:rPr>
              <a:t>Environmental Justice Overview</a:t>
            </a:r>
          </a:p>
          <a:p>
            <a:pPr marL="515938" lvl="1" indent="-465138">
              <a:spcBef>
                <a:spcPct val="50000"/>
              </a:spcBef>
              <a:buFont typeface="Wingdings" panose="05000000000000000000" pitchFamily="2" charset="2"/>
              <a:buChar char="§"/>
              <a:defRPr/>
            </a:pPr>
            <a:r>
              <a:rPr lang="en-US" sz="3200" kern="0" dirty="0">
                <a:solidFill>
                  <a:srgbClr val="292929"/>
                </a:solidFill>
                <a:ea typeface="Tahoma" pitchFamily="34" charset="0"/>
                <a:cs typeface="Tahoma" pitchFamily="34" charset="0"/>
              </a:rPr>
              <a:t>Process Overview and Public Engagement</a:t>
            </a:r>
          </a:p>
          <a:p>
            <a:pPr marL="515938" lvl="1" indent="-465138">
              <a:spcBef>
                <a:spcPct val="50000"/>
              </a:spcBef>
              <a:buFont typeface="Wingdings" panose="05000000000000000000" pitchFamily="2" charset="2"/>
              <a:buChar char="§"/>
              <a:defRPr/>
            </a:pPr>
            <a:r>
              <a:rPr lang="en-US" sz="3200" kern="0" dirty="0">
                <a:solidFill>
                  <a:srgbClr val="292929"/>
                </a:solidFill>
                <a:ea typeface="Tahoma" pitchFamily="34" charset="0"/>
                <a:cs typeface="Tahoma" pitchFamily="34" charset="0"/>
              </a:rPr>
              <a:t>Share your thoughts:</a:t>
            </a:r>
          </a:p>
          <a:p>
            <a:pPr lvl="1"/>
            <a:r>
              <a:rPr lang="en-US" sz="2800" dirty="0">
                <a:ea typeface="Tahoma" pitchFamily="34" charset="0"/>
                <a:cs typeface="Tahoma" pitchFamily="34" charset="0"/>
              </a:rPr>
              <a:t>What are the key housing issues in Baldwin Park?</a:t>
            </a:r>
          </a:p>
          <a:p>
            <a:pPr lvl="1"/>
            <a:r>
              <a:rPr lang="en-US" sz="2800" dirty="0">
                <a:ea typeface="Tahoma" pitchFamily="34" charset="0"/>
                <a:cs typeface="Tahoma" pitchFamily="34" charset="0"/>
              </a:rPr>
              <a:t>How can City policies best address local housing needs?</a:t>
            </a:r>
          </a:p>
          <a:p>
            <a:pPr marL="915988" lvl="2" indent="-465138">
              <a:spcBef>
                <a:spcPct val="50000"/>
              </a:spcBef>
              <a:buFont typeface="Wingdings" panose="05000000000000000000" pitchFamily="2" charset="2"/>
              <a:buChar char="§"/>
              <a:defRPr/>
            </a:pPr>
            <a:endParaRPr lang="en-US" sz="2800" kern="0" dirty="0">
              <a:solidFill>
                <a:srgbClr val="292929"/>
              </a:solidFill>
              <a:ea typeface="Tahoma" pitchFamily="34" charset="0"/>
              <a:cs typeface="Tahom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A881A64F-1D71-4C4A-A7E7-C12F1690D585}"/>
              </a:ext>
            </a:extLst>
          </p:cNvPr>
          <p:cNvGrpSpPr/>
          <p:nvPr/>
        </p:nvGrpSpPr>
        <p:grpSpPr>
          <a:xfrm>
            <a:off x="0" y="3629"/>
            <a:ext cx="9144000" cy="6280726"/>
            <a:chOff x="134470" y="304800"/>
            <a:chExt cx="8875059" cy="6096000"/>
          </a:xfrm>
        </p:grpSpPr>
        <p:pic>
          <p:nvPicPr>
            <p:cNvPr id="6" name="Picture 5" descr="A picture containing map&#10;&#10;Description automatically generated">
              <a:extLst>
                <a:ext uri="{FF2B5EF4-FFF2-40B4-BE49-F238E27FC236}">
                  <a16:creationId xmlns:a16="http://schemas.microsoft.com/office/drawing/2014/main" xmlns="" id="{26C9C77C-C7F8-4994-9A3E-933B1EDC98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56" b="5556"/>
            <a:stretch/>
          </p:blipFill>
          <p:spPr>
            <a:xfrm>
              <a:off x="134470" y="304800"/>
              <a:ext cx="8875059" cy="6096000"/>
            </a:xfrm>
            <a:prstGeom prst="rect">
              <a:avLst/>
            </a:prstGeom>
          </p:spPr>
        </p:pic>
        <p:sp>
          <p:nvSpPr>
            <p:cNvPr id="9" name="Rectangle 8">
              <a:extLst>
                <a:ext uri="{FF2B5EF4-FFF2-40B4-BE49-F238E27FC236}">
                  <a16:creationId xmlns:a16="http://schemas.microsoft.com/office/drawing/2014/main" xmlns="" id="{965E40DB-91DC-4B58-A196-F50C344B221A}"/>
                </a:ext>
              </a:extLst>
            </p:cNvPr>
            <p:cNvSpPr/>
            <p:nvPr/>
          </p:nvSpPr>
          <p:spPr>
            <a:xfrm>
              <a:off x="533400" y="1339735"/>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xmlns="" id="{39E7CC9C-8A50-4562-A841-F2849EAEB993}"/>
              </a:ext>
            </a:extLst>
          </p:cNvPr>
          <p:cNvSpPr/>
          <p:nvPr/>
        </p:nvSpPr>
        <p:spPr>
          <a:xfrm>
            <a:off x="304800" y="1"/>
            <a:ext cx="1981200" cy="396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map&#10;&#10;Description automatically generated">
            <a:extLst>
              <a:ext uri="{FF2B5EF4-FFF2-40B4-BE49-F238E27FC236}">
                <a16:creationId xmlns:a16="http://schemas.microsoft.com/office/drawing/2014/main" xmlns="" id="{D1499C14-03A0-4EE0-B343-6A83CF37DC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6" t="23780" r="76073" b="58961"/>
          <a:stretch/>
        </p:blipFill>
        <p:spPr>
          <a:xfrm>
            <a:off x="0" y="152400"/>
            <a:ext cx="4038600" cy="2544138"/>
          </a:xfrm>
          <a:prstGeom prst="rect">
            <a:avLst/>
          </a:prstGeom>
        </p:spPr>
      </p:pic>
    </p:spTree>
    <p:extLst>
      <p:ext uri="{BB962C8B-B14F-4D97-AF65-F5344CB8AC3E}">
        <p14:creationId xmlns:p14="http://schemas.microsoft.com/office/powerpoint/2010/main" val="322871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22C5E92-3886-4E30-A285-8694AFA1191B}"/>
              </a:ext>
            </a:extLst>
          </p:cNvPr>
          <p:cNvSpPr/>
          <p:nvPr/>
        </p:nvSpPr>
        <p:spPr>
          <a:xfrm>
            <a:off x="0" y="457200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96BBF679-9B15-4AF5-BF50-330B59A655F1}"/>
              </a:ext>
            </a:extLst>
          </p:cNvPr>
          <p:cNvSpPr txBox="1"/>
          <p:nvPr/>
        </p:nvSpPr>
        <p:spPr>
          <a:xfrm>
            <a:off x="453926" y="3352800"/>
            <a:ext cx="8198078" cy="707886"/>
          </a:xfrm>
          <a:prstGeom prst="rect">
            <a:avLst/>
          </a:prstGeom>
          <a:noFill/>
        </p:spPr>
        <p:txBody>
          <a:bodyPr wrap="none" rtlCol="0">
            <a:spAutoFit/>
          </a:bodyPr>
          <a:lstStyle/>
          <a:p>
            <a:pPr algn="ctr"/>
            <a:r>
              <a:rPr lang="en-US" sz="4000" cap="all" dirty="0">
                <a:solidFill>
                  <a:schemeClr val="bg1"/>
                </a:solidFill>
                <a:latin typeface="Avenir LT Std 65 Medium" panose="020B0603020203020204" pitchFamily="34" charset="0"/>
              </a:rPr>
              <a:t>Public engagement process</a:t>
            </a:r>
          </a:p>
        </p:txBody>
      </p:sp>
      <p:pic>
        <p:nvPicPr>
          <p:cNvPr id="6" name="Picture 5">
            <a:extLst>
              <a:ext uri="{FF2B5EF4-FFF2-40B4-BE49-F238E27FC236}">
                <a16:creationId xmlns:a16="http://schemas.microsoft.com/office/drawing/2014/main" xmlns="" id="{2DBB3C61-20ED-499B-95FB-A21FB79AB2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896"/>
            <a:ext cx="9144000" cy="2689412"/>
          </a:xfrm>
          <a:prstGeom prst="rect">
            <a:avLst/>
          </a:prstGeom>
        </p:spPr>
      </p:pic>
    </p:spTree>
    <p:extLst>
      <p:ext uri="{BB962C8B-B14F-4D97-AF65-F5344CB8AC3E}">
        <p14:creationId xmlns:p14="http://schemas.microsoft.com/office/powerpoint/2010/main" val="396109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3BB90-443A-43B9-9203-7C00BA297167}"/>
              </a:ext>
            </a:extLst>
          </p:cNvPr>
          <p:cNvSpPr>
            <a:spLocks noGrp="1"/>
          </p:cNvSpPr>
          <p:nvPr>
            <p:ph type="title"/>
          </p:nvPr>
        </p:nvSpPr>
        <p:spPr/>
        <p:txBody>
          <a:bodyPr anchor="t">
            <a:normAutofit fontScale="90000"/>
          </a:bodyPr>
          <a:lstStyle/>
          <a:p>
            <a:r>
              <a:rPr lang="en-US" sz="4000" dirty="0"/>
              <a:t>Process Overview and Public Engagement</a:t>
            </a:r>
          </a:p>
        </p:txBody>
      </p:sp>
      <p:sp>
        <p:nvSpPr>
          <p:cNvPr id="4" name="Rectangle: Rounded Corners 3">
            <a:extLst>
              <a:ext uri="{FF2B5EF4-FFF2-40B4-BE49-F238E27FC236}">
                <a16:creationId xmlns:a16="http://schemas.microsoft.com/office/drawing/2014/main" xmlns="" id="{B5D20A5F-72ED-4003-AC8F-39059A4D57DE}"/>
              </a:ext>
            </a:extLst>
          </p:cNvPr>
          <p:cNvSpPr/>
          <p:nvPr/>
        </p:nvSpPr>
        <p:spPr>
          <a:xfrm>
            <a:off x="228600" y="1843879"/>
            <a:ext cx="1309248" cy="2758660"/>
          </a:xfrm>
          <a:prstGeom prst="roundRect">
            <a:avLst/>
          </a:prstGeom>
          <a:solidFill>
            <a:srgbClr val="1C5BA6"/>
          </a:solidFill>
          <a:ln>
            <a:solidFill>
              <a:srgbClr val="1C5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D4E168C0-7496-4853-84C1-BF8D925EBBFF}"/>
              </a:ext>
            </a:extLst>
          </p:cNvPr>
          <p:cNvSpPr txBox="1"/>
          <p:nvPr/>
        </p:nvSpPr>
        <p:spPr>
          <a:xfrm>
            <a:off x="480423" y="2073728"/>
            <a:ext cx="805603" cy="492443"/>
          </a:xfrm>
          <a:prstGeom prst="rect">
            <a:avLst/>
          </a:prstGeom>
          <a:noFill/>
        </p:spPr>
        <p:txBody>
          <a:bodyPr wrap="square" rtlCol="0">
            <a:spAutoFit/>
          </a:bodyPr>
          <a:lstStyle/>
          <a:p>
            <a:pPr algn="ctr"/>
            <a:r>
              <a:rPr lang="en-US" sz="1300" dirty="0">
                <a:solidFill>
                  <a:schemeClr val="bg1"/>
                </a:solidFill>
              </a:rPr>
              <a:t>Project Kickoff</a:t>
            </a:r>
          </a:p>
        </p:txBody>
      </p:sp>
      <p:pic>
        <p:nvPicPr>
          <p:cNvPr id="4100" name="Picture 4" descr="Online Meeting Icons - Download Free Vector Icons | Noun Project">
            <a:extLst>
              <a:ext uri="{FF2B5EF4-FFF2-40B4-BE49-F238E27FC236}">
                <a16:creationId xmlns:a16="http://schemas.microsoft.com/office/drawing/2014/main" xmlns="" id="{87899037-863D-4500-9F7C-EFA914D4DB67}"/>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2474" y="3297923"/>
            <a:ext cx="1121677" cy="112167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xmlns="" id="{3EF949F5-32E7-4282-9622-F76FA5788295}"/>
              </a:ext>
            </a:extLst>
          </p:cNvPr>
          <p:cNvSpPr/>
          <p:nvPr/>
        </p:nvSpPr>
        <p:spPr>
          <a:xfrm>
            <a:off x="1844388" y="1843878"/>
            <a:ext cx="1537848" cy="2758661"/>
          </a:xfrm>
          <a:prstGeom prst="roundRect">
            <a:avLst/>
          </a:prstGeom>
          <a:noFill/>
          <a:ln>
            <a:solidFill>
              <a:srgbClr val="1C5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94CE345F-81D7-4098-854B-E8F1C7437136}"/>
              </a:ext>
            </a:extLst>
          </p:cNvPr>
          <p:cNvSpPr txBox="1"/>
          <p:nvPr/>
        </p:nvSpPr>
        <p:spPr>
          <a:xfrm>
            <a:off x="1986531" y="1999328"/>
            <a:ext cx="1253562" cy="492443"/>
          </a:xfrm>
          <a:prstGeom prst="rect">
            <a:avLst/>
          </a:prstGeom>
          <a:solidFill>
            <a:schemeClr val="bg1"/>
          </a:solidFill>
        </p:spPr>
        <p:txBody>
          <a:bodyPr wrap="square" rtlCol="0">
            <a:spAutoFit/>
          </a:bodyPr>
          <a:lstStyle/>
          <a:p>
            <a:pPr algn="ctr"/>
            <a:r>
              <a:rPr lang="en-US" sz="1300" dirty="0">
                <a:solidFill>
                  <a:srgbClr val="1C5BA6"/>
                </a:solidFill>
              </a:rPr>
              <a:t>Community Engagement</a:t>
            </a:r>
          </a:p>
        </p:txBody>
      </p:sp>
      <p:sp>
        <p:nvSpPr>
          <p:cNvPr id="28" name="TextBox 27">
            <a:extLst>
              <a:ext uri="{FF2B5EF4-FFF2-40B4-BE49-F238E27FC236}">
                <a16:creationId xmlns:a16="http://schemas.microsoft.com/office/drawing/2014/main" xmlns="" id="{DEB9D0F0-8CB8-4469-BEFE-FF9F6C5604BC}"/>
              </a:ext>
            </a:extLst>
          </p:cNvPr>
          <p:cNvSpPr txBox="1"/>
          <p:nvPr/>
        </p:nvSpPr>
        <p:spPr>
          <a:xfrm>
            <a:off x="1844388" y="4724400"/>
            <a:ext cx="1537848" cy="1384995"/>
          </a:xfrm>
          <a:prstGeom prst="rect">
            <a:avLst/>
          </a:prstGeom>
          <a:solidFill>
            <a:schemeClr val="bg1"/>
          </a:solidFill>
        </p:spPr>
        <p:txBody>
          <a:bodyPr wrap="square" rtlCol="0">
            <a:spAutoFit/>
          </a:bodyPr>
          <a:lstStyle/>
          <a:p>
            <a:pPr marL="61913" indent="-61913" algn="ctr">
              <a:buFont typeface="Arial" panose="020B0604020202020204" pitchFamily="34" charset="0"/>
              <a:buChar char="•"/>
            </a:pPr>
            <a:r>
              <a:rPr lang="en-US" sz="1200" dirty="0">
                <a:solidFill>
                  <a:srgbClr val="1C5BA6"/>
                </a:solidFill>
              </a:rPr>
              <a:t>Housing Element Workshop</a:t>
            </a:r>
          </a:p>
          <a:p>
            <a:pPr marL="61913" indent="-61913" algn="ctr">
              <a:buFont typeface="Arial" panose="020B0604020202020204" pitchFamily="34" charset="0"/>
              <a:buChar char="•"/>
            </a:pPr>
            <a:r>
              <a:rPr lang="en-US" sz="1200" dirty="0">
                <a:solidFill>
                  <a:srgbClr val="1C5BA6"/>
                </a:solidFill>
              </a:rPr>
              <a:t>Environmental Justice Workshop</a:t>
            </a:r>
          </a:p>
          <a:p>
            <a:pPr marL="61913" indent="-61913" algn="ctr">
              <a:buFont typeface="Arial" panose="020B0604020202020204" pitchFamily="34" charset="0"/>
              <a:buChar char="•"/>
            </a:pPr>
            <a:r>
              <a:rPr lang="en-US" sz="1200" dirty="0">
                <a:solidFill>
                  <a:srgbClr val="1C5BA6"/>
                </a:solidFill>
              </a:rPr>
              <a:t>Community Surveys</a:t>
            </a:r>
          </a:p>
          <a:p>
            <a:pPr marL="61913" indent="-61913" algn="ctr">
              <a:buFont typeface="Arial" panose="020B0604020202020204" pitchFamily="34" charset="0"/>
              <a:buChar char="•"/>
            </a:pPr>
            <a:r>
              <a:rPr lang="en-US" sz="1200" dirty="0">
                <a:solidFill>
                  <a:srgbClr val="1C5BA6"/>
                </a:solidFill>
              </a:rPr>
              <a:t>Joint Study Sessions</a:t>
            </a:r>
          </a:p>
          <a:p>
            <a:pPr marL="61913" indent="-61913" algn="ctr">
              <a:buFont typeface="Arial" panose="020B0604020202020204" pitchFamily="34" charset="0"/>
              <a:buChar char="•"/>
            </a:pPr>
            <a:r>
              <a:rPr lang="en-US" sz="1200" dirty="0">
                <a:solidFill>
                  <a:srgbClr val="1C5BA6"/>
                </a:solidFill>
              </a:rPr>
              <a:t>Public Hearings</a:t>
            </a:r>
            <a:endParaRPr lang="en-US" sz="1200" dirty="0">
              <a:solidFill>
                <a:srgbClr val="197D97"/>
              </a:solidFill>
            </a:endParaRPr>
          </a:p>
        </p:txBody>
      </p:sp>
      <p:pic>
        <p:nvPicPr>
          <p:cNvPr id="32" name="Picture 2" descr="survey-icon-blue | SIOP">
            <a:extLst>
              <a:ext uri="{FF2B5EF4-FFF2-40B4-BE49-F238E27FC236}">
                <a16:creationId xmlns:a16="http://schemas.microsoft.com/office/drawing/2014/main" xmlns="" id="{A57F9243-B336-46D5-91EF-F9BBC37BA4B2}"/>
              </a:ext>
            </a:extLst>
          </p:cNvPr>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834117" y="3297923"/>
            <a:ext cx="1121676" cy="1121676"/>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xmlns="" id="{7844AEDC-22D7-4B1E-B359-0191D6A3B555}"/>
              </a:ext>
            </a:extLst>
          </p:cNvPr>
          <p:cNvSpPr/>
          <p:nvPr/>
        </p:nvSpPr>
        <p:spPr>
          <a:xfrm>
            <a:off x="3688776" y="1843878"/>
            <a:ext cx="1537848" cy="2758661"/>
          </a:xfrm>
          <a:prstGeom prst="roundRect">
            <a:avLst/>
          </a:prstGeom>
          <a:noFill/>
          <a:ln>
            <a:solidFill>
              <a:srgbClr val="1C5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xmlns="" id="{B3A942A3-1EEB-46BF-AE44-BD754CAEAB16}"/>
              </a:ext>
            </a:extLst>
          </p:cNvPr>
          <p:cNvSpPr txBox="1"/>
          <p:nvPr/>
        </p:nvSpPr>
        <p:spPr>
          <a:xfrm>
            <a:off x="3711288" y="1999328"/>
            <a:ext cx="1492824" cy="692497"/>
          </a:xfrm>
          <a:prstGeom prst="rect">
            <a:avLst/>
          </a:prstGeom>
          <a:solidFill>
            <a:schemeClr val="bg1"/>
          </a:solidFill>
        </p:spPr>
        <p:txBody>
          <a:bodyPr wrap="square" rtlCol="0">
            <a:spAutoFit/>
          </a:bodyPr>
          <a:lstStyle/>
          <a:p>
            <a:pPr algn="ctr"/>
            <a:r>
              <a:rPr lang="en-US" sz="1300" dirty="0">
                <a:solidFill>
                  <a:srgbClr val="1C5BA6"/>
                </a:solidFill>
              </a:rPr>
              <a:t>ADMIN/ PUBLIC REVIEW DRAFTS</a:t>
            </a:r>
          </a:p>
          <a:p>
            <a:pPr algn="ctr"/>
            <a:r>
              <a:rPr lang="en-US" sz="1300" dirty="0">
                <a:solidFill>
                  <a:srgbClr val="1C5BA6"/>
                </a:solidFill>
              </a:rPr>
              <a:t>Housing Element</a:t>
            </a:r>
          </a:p>
        </p:txBody>
      </p:sp>
      <p:sp>
        <p:nvSpPr>
          <p:cNvPr id="34" name="TextBox 33">
            <a:extLst>
              <a:ext uri="{FF2B5EF4-FFF2-40B4-BE49-F238E27FC236}">
                <a16:creationId xmlns:a16="http://schemas.microsoft.com/office/drawing/2014/main" xmlns="" id="{58FAF692-D892-4DCF-B446-A82EAE122755}"/>
              </a:ext>
            </a:extLst>
          </p:cNvPr>
          <p:cNvSpPr txBox="1"/>
          <p:nvPr/>
        </p:nvSpPr>
        <p:spPr>
          <a:xfrm>
            <a:off x="6800181" y="4874040"/>
            <a:ext cx="1752600" cy="292388"/>
          </a:xfrm>
          <a:prstGeom prst="rect">
            <a:avLst/>
          </a:prstGeom>
          <a:solidFill>
            <a:schemeClr val="bg1"/>
          </a:solidFill>
        </p:spPr>
        <p:txBody>
          <a:bodyPr wrap="square" rtlCol="0">
            <a:spAutoFit/>
          </a:bodyPr>
          <a:lstStyle/>
          <a:p>
            <a:pPr marL="285750" indent="-115888" algn="ctr">
              <a:buFont typeface="Arial" panose="020B0604020202020204" pitchFamily="34" charset="0"/>
              <a:buChar char="•"/>
            </a:pPr>
            <a:endParaRPr lang="en-US" sz="1300" dirty="0">
              <a:solidFill>
                <a:srgbClr val="197D97"/>
              </a:solidFill>
            </a:endParaRPr>
          </a:p>
        </p:txBody>
      </p:sp>
      <p:pic>
        <p:nvPicPr>
          <p:cNvPr id="27" name="Picture 6" descr="Notice of Public Hearing — VILLAGE of PEORIA HEIGHTS">
            <a:extLst>
              <a:ext uri="{FF2B5EF4-FFF2-40B4-BE49-F238E27FC236}">
                <a16:creationId xmlns:a16="http://schemas.microsoft.com/office/drawing/2014/main" xmlns="" id="{D38FFCBC-025A-452F-A59C-80188B4C5D03}"/>
              </a:ext>
            </a:extLst>
          </p:cNvPr>
          <p:cNvPicPr>
            <a:picLocks noChangeAspect="1" noChangeArrowheads="1"/>
          </p:cNvPicPr>
          <p:nvPr/>
        </p:nvPicPr>
        <p:blipFill rotWithShape="1">
          <a:blip r:embed="rId6">
            <a:duotone>
              <a:schemeClr val="accent5">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saturation sat="0"/>
                    </a14:imgEffect>
                    <a14:imgEffect>
                      <a14:brightnessContrast contrast="91000"/>
                    </a14:imgEffect>
                  </a14:imgLayer>
                </a14:imgProps>
              </a:ext>
              <a:ext uri="{28A0092B-C50C-407E-A947-70E740481C1C}">
                <a14:useLocalDpi xmlns:a14="http://schemas.microsoft.com/office/drawing/2010/main" val="0"/>
              </a:ext>
            </a:extLst>
          </a:blip>
          <a:srcRect t="3449" b="15017"/>
          <a:stretch/>
        </p:blipFill>
        <p:spPr bwMode="auto">
          <a:xfrm>
            <a:off x="7458617" y="3174941"/>
            <a:ext cx="1375719" cy="1121677"/>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Rounded Corners 41">
            <a:extLst>
              <a:ext uri="{FF2B5EF4-FFF2-40B4-BE49-F238E27FC236}">
                <a16:creationId xmlns:a16="http://schemas.microsoft.com/office/drawing/2014/main" xmlns="" id="{ABD3BDB0-50D7-4245-9F2A-2B38EE411697}"/>
              </a:ext>
            </a:extLst>
          </p:cNvPr>
          <p:cNvSpPr/>
          <p:nvPr/>
        </p:nvSpPr>
        <p:spPr>
          <a:xfrm>
            <a:off x="7377552" y="1843878"/>
            <a:ext cx="1537848" cy="2758661"/>
          </a:xfrm>
          <a:prstGeom prst="roundRect">
            <a:avLst/>
          </a:prstGeom>
          <a:noFill/>
          <a:ln>
            <a:solidFill>
              <a:srgbClr val="1C5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xmlns="" id="{789B97AA-6018-4093-A4F3-82D335791495}"/>
              </a:ext>
            </a:extLst>
          </p:cNvPr>
          <p:cNvSpPr txBox="1"/>
          <p:nvPr/>
        </p:nvSpPr>
        <p:spPr>
          <a:xfrm>
            <a:off x="7519695" y="1999328"/>
            <a:ext cx="1253562" cy="692497"/>
          </a:xfrm>
          <a:prstGeom prst="rect">
            <a:avLst/>
          </a:prstGeom>
          <a:solidFill>
            <a:schemeClr val="bg1"/>
          </a:solidFill>
        </p:spPr>
        <p:txBody>
          <a:bodyPr wrap="square" rtlCol="0">
            <a:spAutoFit/>
          </a:bodyPr>
          <a:lstStyle/>
          <a:p>
            <a:pPr algn="ctr"/>
            <a:r>
              <a:rPr lang="en-US" sz="1300" dirty="0">
                <a:solidFill>
                  <a:srgbClr val="1C5BA6"/>
                </a:solidFill>
              </a:rPr>
              <a:t>Environmental Review and Adoption</a:t>
            </a:r>
          </a:p>
        </p:txBody>
      </p:sp>
      <p:pic>
        <p:nvPicPr>
          <p:cNvPr id="48" name="Picture 2" descr="survey-icon-blue | SIOP">
            <a:extLst>
              <a:ext uri="{FF2B5EF4-FFF2-40B4-BE49-F238E27FC236}">
                <a16:creationId xmlns:a16="http://schemas.microsoft.com/office/drawing/2014/main" xmlns="" id="{0B3BAC71-F59B-46CC-92E0-3AA1200863D5}"/>
              </a:ext>
            </a:extLst>
          </p:cNvPr>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78505" y="3297923"/>
            <a:ext cx="1121676" cy="1121676"/>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Rounded Corners 48">
            <a:extLst>
              <a:ext uri="{FF2B5EF4-FFF2-40B4-BE49-F238E27FC236}">
                <a16:creationId xmlns:a16="http://schemas.microsoft.com/office/drawing/2014/main" xmlns="" id="{19BB145C-A31E-494C-9525-2B888CC94AD3}"/>
              </a:ext>
            </a:extLst>
          </p:cNvPr>
          <p:cNvSpPr/>
          <p:nvPr/>
        </p:nvSpPr>
        <p:spPr>
          <a:xfrm>
            <a:off x="5533164" y="1843878"/>
            <a:ext cx="1537848" cy="2758661"/>
          </a:xfrm>
          <a:prstGeom prst="roundRect">
            <a:avLst/>
          </a:prstGeom>
          <a:noFill/>
          <a:ln>
            <a:solidFill>
              <a:srgbClr val="1C5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1FBBFF6F-50F2-4445-A3C3-CE2DFDD59309}"/>
              </a:ext>
            </a:extLst>
          </p:cNvPr>
          <p:cNvSpPr txBox="1"/>
          <p:nvPr/>
        </p:nvSpPr>
        <p:spPr>
          <a:xfrm>
            <a:off x="5563470" y="1999328"/>
            <a:ext cx="1477236" cy="892552"/>
          </a:xfrm>
          <a:prstGeom prst="rect">
            <a:avLst/>
          </a:prstGeom>
          <a:solidFill>
            <a:schemeClr val="bg1"/>
          </a:solidFill>
        </p:spPr>
        <p:txBody>
          <a:bodyPr wrap="square" rtlCol="0">
            <a:spAutoFit/>
          </a:bodyPr>
          <a:lstStyle/>
          <a:p>
            <a:pPr algn="ctr"/>
            <a:r>
              <a:rPr lang="en-US" sz="1300" dirty="0">
                <a:solidFill>
                  <a:srgbClr val="1C5BA6"/>
                </a:solidFill>
              </a:rPr>
              <a:t>ADMIN/ PUBLIC REVIEW DRAFTS</a:t>
            </a:r>
          </a:p>
          <a:p>
            <a:pPr algn="ctr"/>
            <a:r>
              <a:rPr lang="en-US" sz="1300" dirty="0">
                <a:solidFill>
                  <a:srgbClr val="1C5BA6"/>
                </a:solidFill>
              </a:rPr>
              <a:t>EJ and Safety Elements</a:t>
            </a:r>
          </a:p>
        </p:txBody>
      </p:sp>
      <p:sp>
        <p:nvSpPr>
          <p:cNvPr id="52" name="TextBox 51">
            <a:extLst>
              <a:ext uri="{FF2B5EF4-FFF2-40B4-BE49-F238E27FC236}">
                <a16:creationId xmlns:a16="http://schemas.microsoft.com/office/drawing/2014/main" xmlns="" id="{383D4936-2883-405A-918C-9EA8ADBCAA9C}"/>
              </a:ext>
            </a:extLst>
          </p:cNvPr>
          <p:cNvSpPr txBox="1"/>
          <p:nvPr/>
        </p:nvSpPr>
        <p:spPr>
          <a:xfrm>
            <a:off x="3688776" y="4724400"/>
            <a:ext cx="1537848" cy="1569660"/>
          </a:xfrm>
          <a:prstGeom prst="rect">
            <a:avLst/>
          </a:prstGeom>
          <a:solidFill>
            <a:schemeClr val="bg1"/>
          </a:solidFill>
        </p:spPr>
        <p:txBody>
          <a:bodyPr wrap="square" rtlCol="0">
            <a:spAutoFit/>
          </a:bodyPr>
          <a:lstStyle/>
          <a:p>
            <a:pPr marL="61913" indent="-61913" algn="ctr">
              <a:buFont typeface="Arial" panose="020B0604020202020204" pitchFamily="34" charset="0"/>
              <a:buChar char="•"/>
            </a:pPr>
            <a:r>
              <a:rPr lang="en-US" sz="1200" dirty="0">
                <a:solidFill>
                  <a:srgbClr val="1C5BA6"/>
                </a:solidFill>
              </a:rPr>
              <a:t>Analysis and Evaluation</a:t>
            </a:r>
          </a:p>
          <a:p>
            <a:pPr marL="61913" indent="-61913" algn="ctr">
              <a:buFont typeface="Arial" panose="020B0604020202020204" pitchFamily="34" charset="0"/>
              <a:buChar char="•"/>
            </a:pPr>
            <a:r>
              <a:rPr lang="en-US" sz="1200" dirty="0">
                <a:solidFill>
                  <a:srgbClr val="1C5BA6"/>
                </a:solidFill>
              </a:rPr>
              <a:t>Needs Assessment</a:t>
            </a:r>
          </a:p>
          <a:p>
            <a:pPr marL="61913" indent="-61913" algn="ctr">
              <a:buFont typeface="Arial" panose="020B0604020202020204" pitchFamily="34" charset="0"/>
              <a:buChar char="•"/>
            </a:pPr>
            <a:r>
              <a:rPr lang="en-US" sz="1200" dirty="0">
                <a:solidFill>
                  <a:srgbClr val="1C5BA6"/>
                </a:solidFill>
              </a:rPr>
              <a:t>Resources and Opportunities</a:t>
            </a:r>
          </a:p>
          <a:p>
            <a:pPr marL="61913" indent="-61913" algn="ctr">
              <a:buFont typeface="Arial" panose="020B0604020202020204" pitchFamily="34" charset="0"/>
              <a:buChar char="•"/>
            </a:pPr>
            <a:r>
              <a:rPr lang="en-US" sz="1200" dirty="0">
                <a:solidFill>
                  <a:srgbClr val="1C5BA6"/>
                </a:solidFill>
              </a:rPr>
              <a:t>Constraints</a:t>
            </a:r>
          </a:p>
          <a:p>
            <a:pPr marL="61913" indent="-61913" algn="ctr">
              <a:buFont typeface="Arial" panose="020B0604020202020204" pitchFamily="34" charset="0"/>
              <a:buChar char="•"/>
            </a:pPr>
            <a:r>
              <a:rPr lang="en-US" sz="1200" dirty="0">
                <a:solidFill>
                  <a:srgbClr val="1C5BA6"/>
                </a:solidFill>
              </a:rPr>
              <a:t>Goals, Policies, and Objectives</a:t>
            </a:r>
            <a:endParaRPr lang="en-US" sz="1200" dirty="0">
              <a:solidFill>
                <a:srgbClr val="197D97"/>
              </a:solidFill>
            </a:endParaRPr>
          </a:p>
        </p:txBody>
      </p:sp>
      <p:sp>
        <p:nvSpPr>
          <p:cNvPr id="54" name="TextBox 53">
            <a:extLst>
              <a:ext uri="{FF2B5EF4-FFF2-40B4-BE49-F238E27FC236}">
                <a16:creationId xmlns:a16="http://schemas.microsoft.com/office/drawing/2014/main" xmlns="" id="{1DC8AEE7-F203-4B68-99CB-88E202C5E36A}"/>
              </a:ext>
            </a:extLst>
          </p:cNvPr>
          <p:cNvSpPr txBox="1"/>
          <p:nvPr/>
        </p:nvSpPr>
        <p:spPr>
          <a:xfrm>
            <a:off x="5533164" y="4724400"/>
            <a:ext cx="1537848" cy="461665"/>
          </a:xfrm>
          <a:prstGeom prst="rect">
            <a:avLst/>
          </a:prstGeom>
          <a:solidFill>
            <a:schemeClr val="bg1"/>
          </a:solidFill>
        </p:spPr>
        <p:txBody>
          <a:bodyPr wrap="square" rtlCol="0">
            <a:spAutoFit/>
          </a:bodyPr>
          <a:lstStyle/>
          <a:p>
            <a:pPr marL="61913" indent="-61913" algn="ctr">
              <a:buFont typeface="Arial" panose="020B0604020202020204" pitchFamily="34" charset="0"/>
              <a:buChar char="•"/>
            </a:pPr>
            <a:r>
              <a:rPr lang="en-US" sz="1200" dirty="0">
                <a:solidFill>
                  <a:srgbClr val="1C5BA6"/>
                </a:solidFill>
              </a:rPr>
              <a:t>Analysis and Evaluation</a:t>
            </a:r>
          </a:p>
        </p:txBody>
      </p:sp>
      <p:sp>
        <p:nvSpPr>
          <p:cNvPr id="56" name="TextBox 55">
            <a:extLst>
              <a:ext uri="{FF2B5EF4-FFF2-40B4-BE49-F238E27FC236}">
                <a16:creationId xmlns:a16="http://schemas.microsoft.com/office/drawing/2014/main" xmlns="" id="{BE0AC30F-1CFB-4876-A34B-4DD5B8449A18}"/>
              </a:ext>
            </a:extLst>
          </p:cNvPr>
          <p:cNvSpPr txBox="1"/>
          <p:nvPr/>
        </p:nvSpPr>
        <p:spPr>
          <a:xfrm>
            <a:off x="7377552" y="4724400"/>
            <a:ext cx="1537848" cy="646331"/>
          </a:xfrm>
          <a:prstGeom prst="rect">
            <a:avLst/>
          </a:prstGeom>
          <a:solidFill>
            <a:schemeClr val="bg1"/>
          </a:solidFill>
        </p:spPr>
        <p:txBody>
          <a:bodyPr wrap="square" rtlCol="0">
            <a:spAutoFit/>
          </a:bodyPr>
          <a:lstStyle/>
          <a:p>
            <a:pPr marL="61913" indent="-61913" algn="ctr">
              <a:buFont typeface="Arial" panose="020B0604020202020204" pitchFamily="34" charset="0"/>
              <a:buChar char="•"/>
            </a:pPr>
            <a:r>
              <a:rPr lang="en-US" sz="1200" dirty="0">
                <a:solidFill>
                  <a:srgbClr val="1C5BA6"/>
                </a:solidFill>
              </a:rPr>
              <a:t>Environmental Analysis</a:t>
            </a:r>
          </a:p>
          <a:p>
            <a:pPr marL="61913" indent="-61913" algn="ctr">
              <a:buFont typeface="Arial" panose="020B0604020202020204" pitchFamily="34" charset="0"/>
              <a:buChar char="•"/>
            </a:pPr>
            <a:r>
              <a:rPr lang="en-US" sz="1200" dirty="0">
                <a:solidFill>
                  <a:srgbClr val="1C5BA6"/>
                </a:solidFill>
              </a:rPr>
              <a:t>Final Documents</a:t>
            </a:r>
            <a:endParaRPr lang="en-US" sz="1200" dirty="0">
              <a:solidFill>
                <a:srgbClr val="197D97"/>
              </a:solidFill>
            </a:endParaRPr>
          </a:p>
        </p:txBody>
      </p:sp>
      <p:sp>
        <p:nvSpPr>
          <p:cNvPr id="13" name="Rectangle 12">
            <a:extLst>
              <a:ext uri="{FF2B5EF4-FFF2-40B4-BE49-F238E27FC236}">
                <a16:creationId xmlns:a16="http://schemas.microsoft.com/office/drawing/2014/main" xmlns="" id="{33BB6BE5-9F7E-4A6D-9E21-D87F47338406}"/>
              </a:ext>
            </a:extLst>
          </p:cNvPr>
          <p:cNvSpPr/>
          <p:nvPr/>
        </p:nvSpPr>
        <p:spPr>
          <a:xfrm>
            <a:off x="7482063" y="2667000"/>
            <a:ext cx="1328825" cy="584775"/>
          </a:xfrm>
          <a:prstGeom prst="rect">
            <a:avLst/>
          </a:prstGeom>
        </p:spPr>
        <p:txBody>
          <a:bodyPr wrap="none">
            <a:spAutoFit/>
          </a:bodyPr>
          <a:lstStyle/>
          <a:p>
            <a:pPr algn="ctr"/>
            <a:r>
              <a:rPr lang="en-US" sz="1600" dirty="0">
                <a:solidFill>
                  <a:srgbClr val="197D97"/>
                </a:solidFill>
              </a:rPr>
              <a:t>June – </a:t>
            </a:r>
          </a:p>
          <a:p>
            <a:pPr algn="ctr"/>
            <a:r>
              <a:rPr lang="en-US" sz="1600" dirty="0">
                <a:solidFill>
                  <a:srgbClr val="197D97"/>
                </a:solidFill>
              </a:rPr>
              <a:t>October 2020</a:t>
            </a:r>
          </a:p>
        </p:txBody>
      </p:sp>
      <p:sp>
        <p:nvSpPr>
          <p:cNvPr id="58" name="Rectangle 57">
            <a:extLst>
              <a:ext uri="{FF2B5EF4-FFF2-40B4-BE49-F238E27FC236}">
                <a16:creationId xmlns:a16="http://schemas.microsoft.com/office/drawing/2014/main" xmlns="" id="{2741AEA6-645A-4839-86CF-ECD6B3EC3825}"/>
              </a:ext>
            </a:extLst>
          </p:cNvPr>
          <p:cNvSpPr/>
          <p:nvPr/>
        </p:nvSpPr>
        <p:spPr>
          <a:xfrm>
            <a:off x="5493216" y="2863646"/>
            <a:ext cx="1617751" cy="338554"/>
          </a:xfrm>
          <a:prstGeom prst="rect">
            <a:avLst/>
          </a:prstGeom>
        </p:spPr>
        <p:txBody>
          <a:bodyPr wrap="none">
            <a:spAutoFit/>
          </a:bodyPr>
          <a:lstStyle/>
          <a:p>
            <a:pPr algn="ctr"/>
            <a:r>
              <a:rPr lang="en-US" sz="1600" dirty="0">
                <a:solidFill>
                  <a:srgbClr val="197D97"/>
                </a:solidFill>
              </a:rPr>
              <a:t>April – June 2021</a:t>
            </a:r>
          </a:p>
        </p:txBody>
      </p:sp>
      <p:sp>
        <p:nvSpPr>
          <p:cNvPr id="59" name="Rectangle 58">
            <a:extLst>
              <a:ext uri="{FF2B5EF4-FFF2-40B4-BE49-F238E27FC236}">
                <a16:creationId xmlns:a16="http://schemas.microsoft.com/office/drawing/2014/main" xmlns="" id="{94B87112-2FAF-4AB9-AFCD-0D368D465917}"/>
              </a:ext>
            </a:extLst>
          </p:cNvPr>
          <p:cNvSpPr/>
          <p:nvPr/>
        </p:nvSpPr>
        <p:spPr>
          <a:xfrm>
            <a:off x="3784984" y="2743200"/>
            <a:ext cx="1345432" cy="584775"/>
          </a:xfrm>
          <a:prstGeom prst="rect">
            <a:avLst/>
          </a:prstGeom>
        </p:spPr>
        <p:txBody>
          <a:bodyPr wrap="none">
            <a:spAutoFit/>
          </a:bodyPr>
          <a:lstStyle/>
          <a:p>
            <a:pPr algn="ctr"/>
            <a:r>
              <a:rPr lang="en-US" sz="1600" dirty="0">
                <a:solidFill>
                  <a:srgbClr val="197D97"/>
                </a:solidFill>
              </a:rPr>
              <a:t>March – June </a:t>
            </a:r>
          </a:p>
          <a:p>
            <a:pPr algn="ctr"/>
            <a:r>
              <a:rPr lang="en-US" sz="1600" dirty="0">
                <a:solidFill>
                  <a:srgbClr val="197D97"/>
                </a:solidFill>
              </a:rPr>
              <a:t>2021</a:t>
            </a:r>
          </a:p>
        </p:txBody>
      </p:sp>
      <p:sp>
        <p:nvSpPr>
          <p:cNvPr id="60" name="Rectangle 59">
            <a:extLst>
              <a:ext uri="{FF2B5EF4-FFF2-40B4-BE49-F238E27FC236}">
                <a16:creationId xmlns:a16="http://schemas.microsoft.com/office/drawing/2014/main" xmlns="" id="{029BC5E7-2B54-47CE-87A5-AE91802C97CC}"/>
              </a:ext>
            </a:extLst>
          </p:cNvPr>
          <p:cNvSpPr/>
          <p:nvPr/>
        </p:nvSpPr>
        <p:spPr>
          <a:xfrm>
            <a:off x="1868730" y="2691825"/>
            <a:ext cx="1524392" cy="584775"/>
          </a:xfrm>
          <a:prstGeom prst="rect">
            <a:avLst/>
          </a:prstGeom>
        </p:spPr>
        <p:txBody>
          <a:bodyPr wrap="none">
            <a:spAutoFit/>
          </a:bodyPr>
          <a:lstStyle/>
          <a:p>
            <a:pPr algn="ctr"/>
            <a:r>
              <a:rPr lang="en-US" sz="1600" dirty="0">
                <a:solidFill>
                  <a:srgbClr val="197D97"/>
                </a:solidFill>
              </a:rPr>
              <a:t>October 2020 – </a:t>
            </a:r>
          </a:p>
          <a:p>
            <a:pPr algn="ctr"/>
            <a:r>
              <a:rPr lang="en-US" sz="1600" dirty="0">
                <a:solidFill>
                  <a:srgbClr val="197D97"/>
                </a:solidFill>
              </a:rPr>
              <a:t>May 2021</a:t>
            </a:r>
          </a:p>
        </p:txBody>
      </p:sp>
      <p:cxnSp>
        <p:nvCxnSpPr>
          <p:cNvPr id="15" name="Straight Arrow Connector 14">
            <a:extLst>
              <a:ext uri="{FF2B5EF4-FFF2-40B4-BE49-F238E27FC236}">
                <a16:creationId xmlns:a16="http://schemas.microsoft.com/office/drawing/2014/main" xmlns="" id="{DBF3584C-40A6-4AA7-A050-7784826B6FA4}"/>
              </a:ext>
            </a:extLst>
          </p:cNvPr>
          <p:cNvCxnSpPr/>
          <p:nvPr/>
        </p:nvCxnSpPr>
        <p:spPr>
          <a:xfrm>
            <a:off x="381000" y="1524000"/>
            <a:ext cx="8171781" cy="0"/>
          </a:xfrm>
          <a:prstGeom prst="straightConnector1">
            <a:avLst/>
          </a:prstGeom>
          <a:ln w="57150">
            <a:solidFill>
              <a:srgbClr val="197D97"/>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0CE729D5-7534-4AF7-ACB4-5DE7B4C53AD7}"/>
              </a:ext>
            </a:extLst>
          </p:cNvPr>
          <p:cNvSpPr/>
          <p:nvPr/>
        </p:nvSpPr>
        <p:spPr>
          <a:xfrm>
            <a:off x="990600" y="1154668"/>
            <a:ext cx="1371600" cy="369332"/>
          </a:xfrm>
          <a:prstGeom prst="rect">
            <a:avLst/>
          </a:prstGeom>
        </p:spPr>
        <p:txBody>
          <a:bodyPr wrap="square">
            <a:spAutoFit/>
          </a:bodyPr>
          <a:lstStyle/>
          <a:p>
            <a:pPr algn="ctr"/>
            <a:r>
              <a:rPr lang="en-US" dirty="0">
                <a:solidFill>
                  <a:srgbClr val="197D97"/>
                </a:solidFill>
              </a:rPr>
              <a:t>Public Input</a:t>
            </a:r>
          </a:p>
        </p:txBody>
      </p:sp>
      <p:sp>
        <p:nvSpPr>
          <p:cNvPr id="61" name="Rectangle 60">
            <a:extLst>
              <a:ext uri="{FF2B5EF4-FFF2-40B4-BE49-F238E27FC236}">
                <a16:creationId xmlns:a16="http://schemas.microsoft.com/office/drawing/2014/main" xmlns="" id="{8BA8185C-CA25-4EAB-BA7F-A181EB96F875}"/>
              </a:ext>
            </a:extLst>
          </p:cNvPr>
          <p:cNvSpPr/>
          <p:nvPr/>
        </p:nvSpPr>
        <p:spPr>
          <a:xfrm>
            <a:off x="6553200" y="1154668"/>
            <a:ext cx="1371600" cy="369332"/>
          </a:xfrm>
          <a:prstGeom prst="rect">
            <a:avLst/>
          </a:prstGeom>
        </p:spPr>
        <p:txBody>
          <a:bodyPr wrap="square">
            <a:spAutoFit/>
          </a:bodyPr>
          <a:lstStyle/>
          <a:p>
            <a:pPr algn="ctr"/>
            <a:r>
              <a:rPr lang="en-US" dirty="0">
                <a:solidFill>
                  <a:srgbClr val="197D97"/>
                </a:solidFill>
              </a:rPr>
              <a:t>Public Input</a:t>
            </a:r>
          </a:p>
        </p:txBody>
      </p:sp>
      <p:sp>
        <p:nvSpPr>
          <p:cNvPr id="17" name="Rectangle 16">
            <a:extLst>
              <a:ext uri="{FF2B5EF4-FFF2-40B4-BE49-F238E27FC236}">
                <a16:creationId xmlns:a16="http://schemas.microsoft.com/office/drawing/2014/main" xmlns="" id="{049F9764-2CB7-4E0A-975B-D4EEC88CAA3F}"/>
              </a:ext>
            </a:extLst>
          </p:cNvPr>
          <p:cNvSpPr/>
          <p:nvPr/>
        </p:nvSpPr>
        <p:spPr>
          <a:xfrm>
            <a:off x="1872428" y="4764732"/>
            <a:ext cx="1481769" cy="381000"/>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6">
                  <a:lumMod val="75000"/>
                </a:schemeClr>
              </a:solidFill>
            </a:endParaRPr>
          </a:p>
        </p:txBody>
      </p:sp>
      <p:sp>
        <p:nvSpPr>
          <p:cNvPr id="62" name="Rectangle 61">
            <a:extLst>
              <a:ext uri="{FF2B5EF4-FFF2-40B4-BE49-F238E27FC236}">
                <a16:creationId xmlns:a16="http://schemas.microsoft.com/office/drawing/2014/main" xmlns="" id="{8920127E-3EC3-4C60-BA11-9FD5371C1040}"/>
              </a:ext>
            </a:extLst>
          </p:cNvPr>
          <p:cNvSpPr/>
          <p:nvPr/>
        </p:nvSpPr>
        <p:spPr>
          <a:xfrm>
            <a:off x="271067" y="2938046"/>
            <a:ext cx="1224310" cy="338554"/>
          </a:xfrm>
          <a:prstGeom prst="rect">
            <a:avLst/>
          </a:prstGeom>
        </p:spPr>
        <p:txBody>
          <a:bodyPr wrap="none">
            <a:spAutoFit/>
          </a:bodyPr>
          <a:lstStyle/>
          <a:p>
            <a:pPr algn="ctr"/>
            <a:r>
              <a:rPr lang="en-US" sz="1600" dirty="0">
                <a:solidFill>
                  <a:schemeClr val="bg1"/>
                </a:solidFill>
              </a:rPr>
              <a:t>August 2020</a:t>
            </a:r>
          </a:p>
        </p:txBody>
      </p:sp>
    </p:spTree>
    <p:extLst>
      <p:ext uri="{BB962C8B-B14F-4D97-AF65-F5344CB8AC3E}">
        <p14:creationId xmlns:p14="http://schemas.microsoft.com/office/powerpoint/2010/main" val="4256908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997"/>
            <a:ext cx="8229600" cy="1143000"/>
          </a:xfrm>
        </p:spPr>
        <p:txBody>
          <a:bodyPr>
            <a:normAutofit/>
          </a:bodyPr>
          <a:lstStyle/>
          <a:p>
            <a:r>
              <a:rPr lang="en-US" sz="4000" dirty="0"/>
              <a:t>Online Community Survey</a:t>
            </a:r>
          </a:p>
        </p:txBody>
      </p:sp>
      <p:sp>
        <p:nvSpPr>
          <p:cNvPr id="9" name="Content Placeholder 2">
            <a:extLst>
              <a:ext uri="{FF2B5EF4-FFF2-40B4-BE49-F238E27FC236}">
                <a16:creationId xmlns:a16="http://schemas.microsoft.com/office/drawing/2014/main" xmlns="" id="{1D403450-69F0-471B-9546-8BB513326DEF}"/>
              </a:ext>
            </a:extLst>
          </p:cNvPr>
          <p:cNvSpPr>
            <a:spLocks noGrp="1"/>
          </p:cNvSpPr>
          <p:nvPr>
            <p:ph idx="1"/>
          </p:nvPr>
        </p:nvSpPr>
        <p:spPr>
          <a:xfrm>
            <a:off x="762000" y="5105400"/>
            <a:ext cx="3109784" cy="1135428"/>
          </a:xfrm>
        </p:spPr>
        <p:txBody>
          <a:bodyPr>
            <a:normAutofit/>
          </a:bodyPr>
          <a:lstStyle/>
          <a:p>
            <a:pPr marL="228600" lvl="1" indent="-177800">
              <a:spcBef>
                <a:spcPct val="50000"/>
              </a:spcBef>
              <a:buFont typeface="Wingdings" pitchFamily="2" charset="2"/>
              <a:buChar char="§"/>
              <a:defRPr/>
            </a:pPr>
            <a:r>
              <a:rPr lang="en-US" sz="2400" kern="0" dirty="0">
                <a:solidFill>
                  <a:srgbClr val="292929"/>
                </a:solidFill>
                <a:ea typeface="Tahoma" pitchFamily="34" charset="0"/>
                <a:cs typeface="Tahoma" pitchFamily="34" charset="0"/>
              </a:rPr>
              <a:t>English</a:t>
            </a:r>
          </a:p>
          <a:p>
            <a:pPr marL="228600" lvl="1" indent="-177800">
              <a:spcBef>
                <a:spcPct val="50000"/>
              </a:spcBef>
              <a:buFont typeface="Wingdings" pitchFamily="2" charset="2"/>
              <a:buChar char="§"/>
              <a:defRPr/>
            </a:pPr>
            <a:r>
              <a:rPr lang="en-US" sz="2400" kern="0" dirty="0">
                <a:solidFill>
                  <a:srgbClr val="292929"/>
                </a:solidFill>
                <a:ea typeface="Tahoma" pitchFamily="34" charset="0"/>
                <a:cs typeface="Tahoma" pitchFamily="34" charset="0"/>
              </a:rPr>
              <a:t>Spanish </a:t>
            </a:r>
          </a:p>
        </p:txBody>
      </p:sp>
      <p:sp>
        <p:nvSpPr>
          <p:cNvPr id="3" name="Rectangle 2">
            <a:extLst>
              <a:ext uri="{FF2B5EF4-FFF2-40B4-BE49-F238E27FC236}">
                <a16:creationId xmlns:a16="http://schemas.microsoft.com/office/drawing/2014/main" xmlns="" id="{0B79111A-090B-4C0F-8893-41E0061F9019}"/>
              </a:ext>
            </a:extLst>
          </p:cNvPr>
          <p:cNvSpPr/>
          <p:nvPr/>
        </p:nvSpPr>
        <p:spPr>
          <a:xfrm>
            <a:off x="609599" y="3105834"/>
            <a:ext cx="8229601" cy="1200329"/>
          </a:xfrm>
          <a:prstGeom prst="rect">
            <a:avLst/>
          </a:prstGeom>
          <a:solidFill>
            <a:schemeClr val="bg1"/>
          </a:solidFill>
          <a:ln>
            <a:solidFill>
              <a:srgbClr val="C00000"/>
            </a:solidFill>
          </a:ln>
        </p:spPr>
        <p:txBody>
          <a:bodyPr wrap="square">
            <a:spAutoFit/>
          </a:bodyPr>
          <a:lstStyle/>
          <a:p>
            <a:pPr algn="ctr"/>
            <a:r>
              <a:rPr lang="en-US" sz="3600" dirty="0">
                <a:solidFill>
                  <a:srgbClr val="C00000"/>
                </a:solidFill>
              </a:rPr>
              <a:t>To be updated with survey graphics and </a:t>
            </a:r>
            <a:r>
              <a:rPr lang="en-US" sz="3600" dirty="0" err="1">
                <a:solidFill>
                  <a:srgbClr val="C00000"/>
                </a:solidFill>
              </a:rPr>
              <a:t>bitly</a:t>
            </a:r>
            <a:r>
              <a:rPr lang="en-US" sz="3600" dirty="0">
                <a:solidFill>
                  <a:srgbClr val="C00000"/>
                </a:solidFill>
              </a:rPr>
              <a:t> link on 10/27</a:t>
            </a:r>
          </a:p>
        </p:txBody>
      </p:sp>
    </p:spTree>
    <p:extLst>
      <p:ext uri="{BB962C8B-B14F-4D97-AF65-F5344CB8AC3E}">
        <p14:creationId xmlns:p14="http://schemas.microsoft.com/office/powerpoint/2010/main" val="2708340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3BB90-443A-43B9-9203-7C00BA297167}"/>
              </a:ext>
            </a:extLst>
          </p:cNvPr>
          <p:cNvSpPr>
            <a:spLocks noGrp="1"/>
          </p:cNvSpPr>
          <p:nvPr>
            <p:ph type="title"/>
          </p:nvPr>
        </p:nvSpPr>
        <p:spPr/>
        <p:txBody>
          <a:bodyPr anchor="t">
            <a:normAutofit/>
          </a:bodyPr>
          <a:lstStyle/>
          <a:p>
            <a:r>
              <a:rPr lang="en-US" sz="4000" dirty="0"/>
              <a:t>City Website and Facebook</a:t>
            </a:r>
          </a:p>
        </p:txBody>
      </p:sp>
      <p:pic>
        <p:nvPicPr>
          <p:cNvPr id="33" name="Picture 32" descr="Graphical user interface, website&#10;&#10;Description automatically generated">
            <a:extLst>
              <a:ext uri="{FF2B5EF4-FFF2-40B4-BE49-F238E27FC236}">
                <a16:creationId xmlns:a16="http://schemas.microsoft.com/office/drawing/2014/main" xmlns="" id="{98450F0E-CB9F-4E38-AA98-D2ED8CBF8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143000"/>
            <a:ext cx="4724400" cy="5211591"/>
          </a:xfrm>
          <a:prstGeom prst="rect">
            <a:avLst/>
          </a:prstGeom>
        </p:spPr>
      </p:pic>
    </p:spTree>
    <p:extLst>
      <p:ext uri="{BB962C8B-B14F-4D97-AF65-F5344CB8AC3E}">
        <p14:creationId xmlns:p14="http://schemas.microsoft.com/office/powerpoint/2010/main" val="664259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3BB90-443A-43B9-9203-7C00BA297167}"/>
              </a:ext>
            </a:extLst>
          </p:cNvPr>
          <p:cNvSpPr>
            <a:spLocks noGrp="1"/>
          </p:cNvSpPr>
          <p:nvPr>
            <p:ph type="title"/>
          </p:nvPr>
        </p:nvSpPr>
        <p:spPr/>
        <p:txBody>
          <a:bodyPr anchor="t">
            <a:normAutofit fontScale="90000"/>
          </a:bodyPr>
          <a:lstStyle/>
          <a:p>
            <a:r>
              <a:rPr lang="en-US" sz="4000" dirty="0"/>
              <a:t>Process Overview and Public Engagement</a:t>
            </a:r>
          </a:p>
        </p:txBody>
      </p:sp>
      <p:sp>
        <p:nvSpPr>
          <p:cNvPr id="4" name="Rectangle: Rounded Corners 3">
            <a:extLst>
              <a:ext uri="{FF2B5EF4-FFF2-40B4-BE49-F238E27FC236}">
                <a16:creationId xmlns:a16="http://schemas.microsoft.com/office/drawing/2014/main" xmlns="" id="{B5D20A5F-72ED-4003-AC8F-39059A4D57DE}"/>
              </a:ext>
            </a:extLst>
          </p:cNvPr>
          <p:cNvSpPr/>
          <p:nvPr/>
        </p:nvSpPr>
        <p:spPr>
          <a:xfrm>
            <a:off x="228600" y="1843879"/>
            <a:ext cx="1309248" cy="2758660"/>
          </a:xfrm>
          <a:prstGeom prst="roundRect">
            <a:avLst/>
          </a:prstGeom>
          <a:solidFill>
            <a:srgbClr val="1C5BA6"/>
          </a:solidFill>
          <a:ln>
            <a:solidFill>
              <a:srgbClr val="1C5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D4E168C0-7496-4853-84C1-BF8D925EBBFF}"/>
              </a:ext>
            </a:extLst>
          </p:cNvPr>
          <p:cNvSpPr txBox="1"/>
          <p:nvPr/>
        </p:nvSpPr>
        <p:spPr>
          <a:xfrm>
            <a:off x="480423" y="2073728"/>
            <a:ext cx="805603" cy="492443"/>
          </a:xfrm>
          <a:prstGeom prst="rect">
            <a:avLst/>
          </a:prstGeom>
          <a:noFill/>
        </p:spPr>
        <p:txBody>
          <a:bodyPr wrap="square" rtlCol="0">
            <a:spAutoFit/>
          </a:bodyPr>
          <a:lstStyle/>
          <a:p>
            <a:pPr algn="ctr"/>
            <a:r>
              <a:rPr lang="en-US" sz="1300" dirty="0">
                <a:solidFill>
                  <a:schemeClr val="bg1"/>
                </a:solidFill>
              </a:rPr>
              <a:t>Project Kickoff</a:t>
            </a:r>
          </a:p>
        </p:txBody>
      </p:sp>
      <p:pic>
        <p:nvPicPr>
          <p:cNvPr id="4100" name="Picture 4" descr="Online Meeting Icons - Download Free Vector Icons | Noun Project">
            <a:extLst>
              <a:ext uri="{FF2B5EF4-FFF2-40B4-BE49-F238E27FC236}">
                <a16:creationId xmlns:a16="http://schemas.microsoft.com/office/drawing/2014/main" xmlns="" id="{87899037-863D-4500-9F7C-EFA914D4DB67}"/>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2474" y="3297923"/>
            <a:ext cx="1121677" cy="1121677"/>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Rounded Corners 22">
            <a:extLst>
              <a:ext uri="{FF2B5EF4-FFF2-40B4-BE49-F238E27FC236}">
                <a16:creationId xmlns:a16="http://schemas.microsoft.com/office/drawing/2014/main" xmlns="" id="{3EF949F5-32E7-4282-9622-F76FA5788295}"/>
              </a:ext>
            </a:extLst>
          </p:cNvPr>
          <p:cNvSpPr/>
          <p:nvPr/>
        </p:nvSpPr>
        <p:spPr>
          <a:xfrm>
            <a:off x="1844388" y="1843878"/>
            <a:ext cx="1537848" cy="2758661"/>
          </a:xfrm>
          <a:prstGeom prst="roundRect">
            <a:avLst/>
          </a:prstGeom>
          <a:noFill/>
          <a:ln>
            <a:solidFill>
              <a:srgbClr val="1C5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xmlns="" id="{94CE345F-81D7-4098-854B-E8F1C7437136}"/>
              </a:ext>
            </a:extLst>
          </p:cNvPr>
          <p:cNvSpPr txBox="1"/>
          <p:nvPr/>
        </p:nvSpPr>
        <p:spPr>
          <a:xfrm>
            <a:off x="1986531" y="1999328"/>
            <a:ext cx="1253562" cy="492443"/>
          </a:xfrm>
          <a:prstGeom prst="rect">
            <a:avLst/>
          </a:prstGeom>
          <a:solidFill>
            <a:schemeClr val="bg1"/>
          </a:solidFill>
        </p:spPr>
        <p:txBody>
          <a:bodyPr wrap="square" rtlCol="0">
            <a:spAutoFit/>
          </a:bodyPr>
          <a:lstStyle/>
          <a:p>
            <a:pPr algn="ctr"/>
            <a:r>
              <a:rPr lang="en-US" sz="1300" dirty="0">
                <a:solidFill>
                  <a:srgbClr val="1C5BA6"/>
                </a:solidFill>
              </a:rPr>
              <a:t>Community Engagement</a:t>
            </a:r>
          </a:p>
        </p:txBody>
      </p:sp>
      <p:sp>
        <p:nvSpPr>
          <p:cNvPr id="28" name="TextBox 27">
            <a:extLst>
              <a:ext uri="{FF2B5EF4-FFF2-40B4-BE49-F238E27FC236}">
                <a16:creationId xmlns:a16="http://schemas.microsoft.com/office/drawing/2014/main" xmlns="" id="{DEB9D0F0-8CB8-4469-BEFE-FF9F6C5604BC}"/>
              </a:ext>
            </a:extLst>
          </p:cNvPr>
          <p:cNvSpPr txBox="1"/>
          <p:nvPr/>
        </p:nvSpPr>
        <p:spPr>
          <a:xfrm>
            <a:off x="1844388" y="4724400"/>
            <a:ext cx="1537848" cy="1384995"/>
          </a:xfrm>
          <a:prstGeom prst="rect">
            <a:avLst/>
          </a:prstGeom>
          <a:solidFill>
            <a:schemeClr val="bg1"/>
          </a:solidFill>
        </p:spPr>
        <p:txBody>
          <a:bodyPr wrap="square" rtlCol="0">
            <a:spAutoFit/>
          </a:bodyPr>
          <a:lstStyle/>
          <a:p>
            <a:pPr marL="61913" indent="-61913" algn="ctr">
              <a:buFont typeface="Arial" panose="020B0604020202020204" pitchFamily="34" charset="0"/>
              <a:buChar char="•"/>
            </a:pPr>
            <a:r>
              <a:rPr lang="en-US" sz="1200" dirty="0">
                <a:solidFill>
                  <a:srgbClr val="1C5BA6"/>
                </a:solidFill>
              </a:rPr>
              <a:t>Housing Element Workshop</a:t>
            </a:r>
          </a:p>
          <a:p>
            <a:pPr marL="61913" indent="-61913" algn="ctr">
              <a:buFont typeface="Arial" panose="020B0604020202020204" pitchFamily="34" charset="0"/>
              <a:buChar char="•"/>
            </a:pPr>
            <a:r>
              <a:rPr lang="en-US" sz="1200" dirty="0">
                <a:solidFill>
                  <a:srgbClr val="1C5BA6"/>
                </a:solidFill>
              </a:rPr>
              <a:t>Environmental Justice Workshop</a:t>
            </a:r>
          </a:p>
          <a:p>
            <a:pPr marL="61913" indent="-61913" algn="ctr">
              <a:buFont typeface="Arial" panose="020B0604020202020204" pitchFamily="34" charset="0"/>
              <a:buChar char="•"/>
            </a:pPr>
            <a:r>
              <a:rPr lang="en-US" sz="1200" dirty="0">
                <a:solidFill>
                  <a:srgbClr val="1C5BA6"/>
                </a:solidFill>
              </a:rPr>
              <a:t>Community Surveys</a:t>
            </a:r>
          </a:p>
          <a:p>
            <a:pPr marL="61913" indent="-61913" algn="ctr">
              <a:buFont typeface="Arial" panose="020B0604020202020204" pitchFamily="34" charset="0"/>
              <a:buChar char="•"/>
            </a:pPr>
            <a:r>
              <a:rPr lang="en-US" sz="1200" dirty="0">
                <a:solidFill>
                  <a:srgbClr val="1C5BA6"/>
                </a:solidFill>
              </a:rPr>
              <a:t>Joint Study Sessions</a:t>
            </a:r>
          </a:p>
          <a:p>
            <a:pPr marL="61913" indent="-61913" algn="ctr">
              <a:buFont typeface="Arial" panose="020B0604020202020204" pitchFamily="34" charset="0"/>
              <a:buChar char="•"/>
            </a:pPr>
            <a:r>
              <a:rPr lang="en-US" sz="1200" dirty="0">
                <a:solidFill>
                  <a:srgbClr val="1C5BA6"/>
                </a:solidFill>
              </a:rPr>
              <a:t>Public Hearings</a:t>
            </a:r>
            <a:endParaRPr lang="en-US" sz="1200" dirty="0">
              <a:solidFill>
                <a:srgbClr val="197D97"/>
              </a:solidFill>
            </a:endParaRPr>
          </a:p>
        </p:txBody>
      </p:sp>
      <p:pic>
        <p:nvPicPr>
          <p:cNvPr id="32" name="Picture 2" descr="survey-icon-blue | SIOP">
            <a:extLst>
              <a:ext uri="{FF2B5EF4-FFF2-40B4-BE49-F238E27FC236}">
                <a16:creationId xmlns:a16="http://schemas.microsoft.com/office/drawing/2014/main" xmlns="" id="{A57F9243-B336-46D5-91EF-F9BBC37BA4B2}"/>
              </a:ext>
            </a:extLst>
          </p:cNvPr>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834117" y="3297923"/>
            <a:ext cx="1121676" cy="1121676"/>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xmlns="" id="{7844AEDC-22D7-4B1E-B359-0191D6A3B555}"/>
              </a:ext>
            </a:extLst>
          </p:cNvPr>
          <p:cNvSpPr/>
          <p:nvPr/>
        </p:nvSpPr>
        <p:spPr>
          <a:xfrm>
            <a:off x="3688776" y="1843878"/>
            <a:ext cx="1537848" cy="2758661"/>
          </a:xfrm>
          <a:prstGeom prst="roundRect">
            <a:avLst/>
          </a:prstGeom>
          <a:noFill/>
          <a:ln>
            <a:solidFill>
              <a:srgbClr val="1C5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xmlns="" id="{B3A942A3-1EEB-46BF-AE44-BD754CAEAB16}"/>
              </a:ext>
            </a:extLst>
          </p:cNvPr>
          <p:cNvSpPr txBox="1"/>
          <p:nvPr/>
        </p:nvSpPr>
        <p:spPr>
          <a:xfrm>
            <a:off x="3711288" y="1999328"/>
            <a:ext cx="1492824" cy="692497"/>
          </a:xfrm>
          <a:prstGeom prst="rect">
            <a:avLst/>
          </a:prstGeom>
          <a:solidFill>
            <a:schemeClr val="bg1"/>
          </a:solidFill>
        </p:spPr>
        <p:txBody>
          <a:bodyPr wrap="square" rtlCol="0">
            <a:spAutoFit/>
          </a:bodyPr>
          <a:lstStyle/>
          <a:p>
            <a:pPr algn="ctr"/>
            <a:r>
              <a:rPr lang="en-US" sz="1300" dirty="0">
                <a:solidFill>
                  <a:srgbClr val="1C5BA6"/>
                </a:solidFill>
              </a:rPr>
              <a:t>ADMIN/ PUBLIC REVIEW DRAFTS</a:t>
            </a:r>
          </a:p>
          <a:p>
            <a:pPr algn="ctr"/>
            <a:r>
              <a:rPr lang="en-US" sz="1300" dirty="0">
                <a:solidFill>
                  <a:srgbClr val="1C5BA6"/>
                </a:solidFill>
              </a:rPr>
              <a:t>Housing Element</a:t>
            </a:r>
          </a:p>
        </p:txBody>
      </p:sp>
      <p:sp>
        <p:nvSpPr>
          <p:cNvPr id="34" name="TextBox 33">
            <a:extLst>
              <a:ext uri="{FF2B5EF4-FFF2-40B4-BE49-F238E27FC236}">
                <a16:creationId xmlns:a16="http://schemas.microsoft.com/office/drawing/2014/main" xmlns="" id="{58FAF692-D892-4DCF-B446-A82EAE122755}"/>
              </a:ext>
            </a:extLst>
          </p:cNvPr>
          <p:cNvSpPr txBox="1"/>
          <p:nvPr/>
        </p:nvSpPr>
        <p:spPr>
          <a:xfrm>
            <a:off x="6800181" y="4874040"/>
            <a:ext cx="1752600" cy="292388"/>
          </a:xfrm>
          <a:prstGeom prst="rect">
            <a:avLst/>
          </a:prstGeom>
          <a:solidFill>
            <a:schemeClr val="bg1"/>
          </a:solidFill>
        </p:spPr>
        <p:txBody>
          <a:bodyPr wrap="square" rtlCol="0">
            <a:spAutoFit/>
          </a:bodyPr>
          <a:lstStyle/>
          <a:p>
            <a:pPr marL="285750" indent="-115888" algn="ctr">
              <a:buFont typeface="Arial" panose="020B0604020202020204" pitchFamily="34" charset="0"/>
              <a:buChar char="•"/>
            </a:pPr>
            <a:endParaRPr lang="en-US" sz="1300" dirty="0">
              <a:solidFill>
                <a:srgbClr val="197D97"/>
              </a:solidFill>
            </a:endParaRPr>
          </a:p>
        </p:txBody>
      </p:sp>
      <p:pic>
        <p:nvPicPr>
          <p:cNvPr id="27" name="Picture 6" descr="Notice of Public Hearing — VILLAGE of PEORIA HEIGHTS">
            <a:extLst>
              <a:ext uri="{FF2B5EF4-FFF2-40B4-BE49-F238E27FC236}">
                <a16:creationId xmlns:a16="http://schemas.microsoft.com/office/drawing/2014/main" xmlns="" id="{D38FFCBC-025A-452F-A59C-80188B4C5D03}"/>
              </a:ext>
            </a:extLst>
          </p:cNvPr>
          <p:cNvPicPr>
            <a:picLocks noChangeAspect="1" noChangeArrowheads="1"/>
          </p:cNvPicPr>
          <p:nvPr/>
        </p:nvPicPr>
        <p:blipFill rotWithShape="1">
          <a:blip r:embed="rId6">
            <a:duotone>
              <a:schemeClr val="accent5">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saturation sat="0"/>
                    </a14:imgEffect>
                    <a14:imgEffect>
                      <a14:brightnessContrast contrast="91000"/>
                    </a14:imgEffect>
                  </a14:imgLayer>
                </a14:imgProps>
              </a:ext>
              <a:ext uri="{28A0092B-C50C-407E-A947-70E740481C1C}">
                <a14:useLocalDpi xmlns:a14="http://schemas.microsoft.com/office/drawing/2010/main" val="0"/>
              </a:ext>
            </a:extLst>
          </a:blip>
          <a:srcRect t="3449" b="15017"/>
          <a:stretch/>
        </p:blipFill>
        <p:spPr bwMode="auto">
          <a:xfrm>
            <a:off x="7458617" y="3174941"/>
            <a:ext cx="1375719" cy="1121677"/>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Rounded Corners 41">
            <a:extLst>
              <a:ext uri="{FF2B5EF4-FFF2-40B4-BE49-F238E27FC236}">
                <a16:creationId xmlns:a16="http://schemas.microsoft.com/office/drawing/2014/main" xmlns="" id="{ABD3BDB0-50D7-4245-9F2A-2B38EE411697}"/>
              </a:ext>
            </a:extLst>
          </p:cNvPr>
          <p:cNvSpPr/>
          <p:nvPr/>
        </p:nvSpPr>
        <p:spPr>
          <a:xfrm>
            <a:off x="7377552" y="1843878"/>
            <a:ext cx="1537848" cy="2758661"/>
          </a:xfrm>
          <a:prstGeom prst="roundRect">
            <a:avLst/>
          </a:prstGeom>
          <a:noFill/>
          <a:ln>
            <a:solidFill>
              <a:srgbClr val="1C5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xmlns="" id="{789B97AA-6018-4093-A4F3-82D335791495}"/>
              </a:ext>
            </a:extLst>
          </p:cNvPr>
          <p:cNvSpPr txBox="1"/>
          <p:nvPr/>
        </p:nvSpPr>
        <p:spPr>
          <a:xfrm>
            <a:off x="7519695" y="1999328"/>
            <a:ext cx="1253562" cy="692497"/>
          </a:xfrm>
          <a:prstGeom prst="rect">
            <a:avLst/>
          </a:prstGeom>
          <a:solidFill>
            <a:schemeClr val="bg1"/>
          </a:solidFill>
        </p:spPr>
        <p:txBody>
          <a:bodyPr wrap="square" rtlCol="0">
            <a:spAutoFit/>
          </a:bodyPr>
          <a:lstStyle/>
          <a:p>
            <a:pPr algn="ctr"/>
            <a:r>
              <a:rPr lang="en-US" sz="1300" dirty="0">
                <a:solidFill>
                  <a:srgbClr val="1C5BA6"/>
                </a:solidFill>
              </a:rPr>
              <a:t>Environmental Review and Adoption</a:t>
            </a:r>
          </a:p>
        </p:txBody>
      </p:sp>
      <p:pic>
        <p:nvPicPr>
          <p:cNvPr id="48" name="Picture 2" descr="survey-icon-blue | SIOP">
            <a:extLst>
              <a:ext uri="{FF2B5EF4-FFF2-40B4-BE49-F238E27FC236}">
                <a16:creationId xmlns:a16="http://schemas.microsoft.com/office/drawing/2014/main" xmlns="" id="{0B3BAC71-F59B-46CC-92E0-3AA1200863D5}"/>
              </a:ext>
            </a:extLst>
          </p:cNvPr>
          <p:cNvPicPr>
            <a:picLocks noChangeAspect="1" noChangeArrowheads="1"/>
          </p:cNvPicPr>
          <p:nvPr/>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678505" y="3297923"/>
            <a:ext cx="1121676" cy="1121676"/>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Rounded Corners 48">
            <a:extLst>
              <a:ext uri="{FF2B5EF4-FFF2-40B4-BE49-F238E27FC236}">
                <a16:creationId xmlns:a16="http://schemas.microsoft.com/office/drawing/2014/main" xmlns="" id="{19BB145C-A31E-494C-9525-2B888CC94AD3}"/>
              </a:ext>
            </a:extLst>
          </p:cNvPr>
          <p:cNvSpPr/>
          <p:nvPr/>
        </p:nvSpPr>
        <p:spPr>
          <a:xfrm>
            <a:off x="5533164" y="1843878"/>
            <a:ext cx="1537848" cy="2758661"/>
          </a:xfrm>
          <a:prstGeom prst="roundRect">
            <a:avLst/>
          </a:prstGeom>
          <a:noFill/>
          <a:ln>
            <a:solidFill>
              <a:srgbClr val="1C5B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xmlns="" id="{1FBBFF6F-50F2-4445-A3C3-CE2DFDD59309}"/>
              </a:ext>
            </a:extLst>
          </p:cNvPr>
          <p:cNvSpPr txBox="1"/>
          <p:nvPr/>
        </p:nvSpPr>
        <p:spPr>
          <a:xfrm>
            <a:off x="5563470" y="1999328"/>
            <a:ext cx="1477236" cy="892552"/>
          </a:xfrm>
          <a:prstGeom prst="rect">
            <a:avLst/>
          </a:prstGeom>
          <a:solidFill>
            <a:schemeClr val="bg1"/>
          </a:solidFill>
        </p:spPr>
        <p:txBody>
          <a:bodyPr wrap="square" rtlCol="0">
            <a:spAutoFit/>
          </a:bodyPr>
          <a:lstStyle/>
          <a:p>
            <a:pPr algn="ctr"/>
            <a:r>
              <a:rPr lang="en-US" sz="1300" dirty="0">
                <a:solidFill>
                  <a:srgbClr val="1C5BA6"/>
                </a:solidFill>
              </a:rPr>
              <a:t>ADMIN/ PUBLIC REVIEW DRAFTS</a:t>
            </a:r>
          </a:p>
          <a:p>
            <a:pPr algn="ctr"/>
            <a:r>
              <a:rPr lang="en-US" sz="1300" dirty="0">
                <a:solidFill>
                  <a:srgbClr val="1C5BA6"/>
                </a:solidFill>
              </a:rPr>
              <a:t>EJ and Safety Elements</a:t>
            </a:r>
          </a:p>
        </p:txBody>
      </p:sp>
      <p:sp>
        <p:nvSpPr>
          <p:cNvPr id="52" name="TextBox 51">
            <a:extLst>
              <a:ext uri="{FF2B5EF4-FFF2-40B4-BE49-F238E27FC236}">
                <a16:creationId xmlns:a16="http://schemas.microsoft.com/office/drawing/2014/main" xmlns="" id="{383D4936-2883-405A-918C-9EA8ADBCAA9C}"/>
              </a:ext>
            </a:extLst>
          </p:cNvPr>
          <p:cNvSpPr txBox="1"/>
          <p:nvPr/>
        </p:nvSpPr>
        <p:spPr>
          <a:xfrm>
            <a:off x="3688776" y="4724400"/>
            <a:ext cx="1537848" cy="1569660"/>
          </a:xfrm>
          <a:prstGeom prst="rect">
            <a:avLst/>
          </a:prstGeom>
          <a:solidFill>
            <a:schemeClr val="bg1"/>
          </a:solidFill>
        </p:spPr>
        <p:txBody>
          <a:bodyPr wrap="square" rtlCol="0">
            <a:spAutoFit/>
          </a:bodyPr>
          <a:lstStyle/>
          <a:p>
            <a:pPr marL="61913" indent="-61913" algn="ctr">
              <a:buFont typeface="Arial" panose="020B0604020202020204" pitchFamily="34" charset="0"/>
              <a:buChar char="•"/>
            </a:pPr>
            <a:r>
              <a:rPr lang="en-US" sz="1200" dirty="0">
                <a:solidFill>
                  <a:srgbClr val="1C5BA6"/>
                </a:solidFill>
              </a:rPr>
              <a:t>Analysis and Evaluation</a:t>
            </a:r>
          </a:p>
          <a:p>
            <a:pPr marL="61913" indent="-61913" algn="ctr">
              <a:buFont typeface="Arial" panose="020B0604020202020204" pitchFamily="34" charset="0"/>
              <a:buChar char="•"/>
            </a:pPr>
            <a:r>
              <a:rPr lang="en-US" sz="1200" dirty="0">
                <a:solidFill>
                  <a:srgbClr val="1C5BA6"/>
                </a:solidFill>
              </a:rPr>
              <a:t>Needs Assessment</a:t>
            </a:r>
          </a:p>
          <a:p>
            <a:pPr marL="61913" indent="-61913" algn="ctr">
              <a:buFont typeface="Arial" panose="020B0604020202020204" pitchFamily="34" charset="0"/>
              <a:buChar char="•"/>
            </a:pPr>
            <a:r>
              <a:rPr lang="en-US" sz="1200" dirty="0">
                <a:solidFill>
                  <a:srgbClr val="1C5BA6"/>
                </a:solidFill>
              </a:rPr>
              <a:t>Resources and Opportunities</a:t>
            </a:r>
          </a:p>
          <a:p>
            <a:pPr marL="61913" indent="-61913" algn="ctr">
              <a:buFont typeface="Arial" panose="020B0604020202020204" pitchFamily="34" charset="0"/>
              <a:buChar char="•"/>
            </a:pPr>
            <a:r>
              <a:rPr lang="en-US" sz="1200" dirty="0">
                <a:solidFill>
                  <a:srgbClr val="1C5BA6"/>
                </a:solidFill>
              </a:rPr>
              <a:t>Constraints</a:t>
            </a:r>
          </a:p>
          <a:p>
            <a:pPr marL="61913" indent="-61913" algn="ctr">
              <a:buFont typeface="Arial" panose="020B0604020202020204" pitchFamily="34" charset="0"/>
              <a:buChar char="•"/>
            </a:pPr>
            <a:r>
              <a:rPr lang="en-US" sz="1200" dirty="0">
                <a:solidFill>
                  <a:srgbClr val="1C5BA6"/>
                </a:solidFill>
              </a:rPr>
              <a:t>Goals, Policies, and Objectives</a:t>
            </a:r>
            <a:endParaRPr lang="en-US" sz="1200" dirty="0">
              <a:solidFill>
                <a:srgbClr val="197D97"/>
              </a:solidFill>
            </a:endParaRPr>
          </a:p>
        </p:txBody>
      </p:sp>
      <p:sp>
        <p:nvSpPr>
          <p:cNvPr id="54" name="TextBox 53">
            <a:extLst>
              <a:ext uri="{FF2B5EF4-FFF2-40B4-BE49-F238E27FC236}">
                <a16:creationId xmlns:a16="http://schemas.microsoft.com/office/drawing/2014/main" xmlns="" id="{1DC8AEE7-F203-4B68-99CB-88E202C5E36A}"/>
              </a:ext>
            </a:extLst>
          </p:cNvPr>
          <p:cNvSpPr txBox="1"/>
          <p:nvPr/>
        </p:nvSpPr>
        <p:spPr>
          <a:xfrm>
            <a:off x="5533164" y="4724400"/>
            <a:ext cx="1537848" cy="461665"/>
          </a:xfrm>
          <a:prstGeom prst="rect">
            <a:avLst/>
          </a:prstGeom>
          <a:solidFill>
            <a:schemeClr val="bg1"/>
          </a:solidFill>
        </p:spPr>
        <p:txBody>
          <a:bodyPr wrap="square" rtlCol="0">
            <a:spAutoFit/>
          </a:bodyPr>
          <a:lstStyle/>
          <a:p>
            <a:pPr marL="61913" indent="-61913" algn="ctr">
              <a:buFont typeface="Arial" panose="020B0604020202020204" pitchFamily="34" charset="0"/>
              <a:buChar char="•"/>
            </a:pPr>
            <a:r>
              <a:rPr lang="en-US" sz="1200" dirty="0">
                <a:solidFill>
                  <a:srgbClr val="1C5BA6"/>
                </a:solidFill>
              </a:rPr>
              <a:t>Analysis and Evaluation</a:t>
            </a:r>
          </a:p>
        </p:txBody>
      </p:sp>
      <p:sp>
        <p:nvSpPr>
          <p:cNvPr id="56" name="TextBox 55">
            <a:extLst>
              <a:ext uri="{FF2B5EF4-FFF2-40B4-BE49-F238E27FC236}">
                <a16:creationId xmlns:a16="http://schemas.microsoft.com/office/drawing/2014/main" xmlns="" id="{BE0AC30F-1CFB-4876-A34B-4DD5B8449A18}"/>
              </a:ext>
            </a:extLst>
          </p:cNvPr>
          <p:cNvSpPr txBox="1"/>
          <p:nvPr/>
        </p:nvSpPr>
        <p:spPr>
          <a:xfrm>
            <a:off x="7377552" y="4724400"/>
            <a:ext cx="1537848" cy="646331"/>
          </a:xfrm>
          <a:prstGeom prst="rect">
            <a:avLst/>
          </a:prstGeom>
          <a:solidFill>
            <a:schemeClr val="bg1"/>
          </a:solidFill>
        </p:spPr>
        <p:txBody>
          <a:bodyPr wrap="square" rtlCol="0">
            <a:spAutoFit/>
          </a:bodyPr>
          <a:lstStyle/>
          <a:p>
            <a:pPr marL="61913" indent="-61913" algn="ctr">
              <a:buFont typeface="Arial" panose="020B0604020202020204" pitchFamily="34" charset="0"/>
              <a:buChar char="•"/>
            </a:pPr>
            <a:r>
              <a:rPr lang="en-US" sz="1200" dirty="0">
                <a:solidFill>
                  <a:srgbClr val="1C5BA6"/>
                </a:solidFill>
              </a:rPr>
              <a:t>Environmental Analysis</a:t>
            </a:r>
          </a:p>
          <a:p>
            <a:pPr marL="61913" indent="-61913" algn="ctr">
              <a:buFont typeface="Arial" panose="020B0604020202020204" pitchFamily="34" charset="0"/>
              <a:buChar char="•"/>
            </a:pPr>
            <a:r>
              <a:rPr lang="en-US" sz="1200" dirty="0">
                <a:solidFill>
                  <a:srgbClr val="1C5BA6"/>
                </a:solidFill>
              </a:rPr>
              <a:t>Final Documents</a:t>
            </a:r>
            <a:endParaRPr lang="en-US" sz="1200" dirty="0">
              <a:solidFill>
                <a:srgbClr val="197D97"/>
              </a:solidFill>
            </a:endParaRPr>
          </a:p>
        </p:txBody>
      </p:sp>
      <p:sp>
        <p:nvSpPr>
          <p:cNvPr id="13" name="Rectangle 12">
            <a:extLst>
              <a:ext uri="{FF2B5EF4-FFF2-40B4-BE49-F238E27FC236}">
                <a16:creationId xmlns:a16="http://schemas.microsoft.com/office/drawing/2014/main" xmlns="" id="{33BB6BE5-9F7E-4A6D-9E21-D87F47338406}"/>
              </a:ext>
            </a:extLst>
          </p:cNvPr>
          <p:cNvSpPr/>
          <p:nvPr/>
        </p:nvSpPr>
        <p:spPr>
          <a:xfrm>
            <a:off x="7482063" y="2667000"/>
            <a:ext cx="1328825" cy="584775"/>
          </a:xfrm>
          <a:prstGeom prst="rect">
            <a:avLst/>
          </a:prstGeom>
        </p:spPr>
        <p:txBody>
          <a:bodyPr wrap="none">
            <a:spAutoFit/>
          </a:bodyPr>
          <a:lstStyle/>
          <a:p>
            <a:pPr algn="ctr"/>
            <a:r>
              <a:rPr lang="en-US" sz="1600" dirty="0">
                <a:solidFill>
                  <a:srgbClr val="197D97"/>
                </a:solidFill>
              </a:rPr>
              <a:t>June – </a:t>
            </a:r>
          </a:p>
          <a:p>
            <a:pPr algn="ctr"/>
            <a:r>
              <a:rPr lang="en-US" sz="1600" dirty="0">
                <a:solidFill>
                  <a:srgbClr val="197D97"/>
                </a:solidFill>
              </a:rPr>
              <a:t>October 2020</a:t>
            </a:r>
          </a:p>
        </p:txBody>
      </p:sp>
      <p:sp>
        <p:nvSpPr>
          <p:cNvPr id="58" name="Rectangle 57">
            <a:extLst>
              <a:ext uri="{FF2B5EF4-FFF2-40B4-BE49-F238E27FC236}">
                <a16:creationId xmlns:a16="http://schemas.microsoft.com/office/drawing/2014/main" xmlns="" id="{2741AEA6-645A-4839-86CF-ECD6B3EC3825}"/>
              </a:ext>
            </a:extLst>
          </p:cNvPr>
          <p:cNvSpPr/>
          <p:nvPr/>
        </p:nvSpPr>
        <p:spPr>
          <a:xfrm>
            <a:off x="5493216" y="2863646"/>
            <a:ext cx="1617751" cy="338554"/>
          </a:xfrm>
          <a:prstGeom prst="rect">
            <a:avLst/>
          </a:prstGeom>
        </p:spPr>
        <p:txBody>
          <a:bodyPr wrap="none">
            <a:spAutoFit/>
          </a:bodyPr>
          <a:lstStyle/>
          <a:p>
            <a:pPr algn="ctr"/>
            <a:r>
              <a:rPr lang="en-US" sz="1600" dirty="0">
                <a:solidFill>
                  <a:srgbClr val="197D97"/>
                </a:solidFill>
              </a:rPr>
              <a:t>April – June 2021</a:t>
            </a:r>
          </a:p>
        </p:txBody>
      </p:sp>
      <p:sp>
        <p:nvSpPr>
          <p:cNvPr id="59" name="Rectangle 58">
            <a:extLst>
              <a:ext uri="{FF2B5EF4-FFF2-40B4-BE49-F238E27FC236}">
                <a16:creationId xmlns:a16="http://schemas.microsoft.com/office/drawing/2014/main" xmlns="" id="{94B87112-2FAF-4AB9-AFCD-0D368D465917}"/>
              </a:ext>
            </a:extLst>
          </p:cNvPr>
          <p:cNvSpPr/>
          <p:nvPr/>
        </p:nvSpPr>
        <p:spPr>
          <a:xfrm>
            <a:off x="3784984" y="2743200"/>
            <a:ext cx="1345432" cy="584775"/>
          </a:xfrm>
          <a:prstGeom prst="rect">
            <a:avLst/>
          </a:prstGeom>
        </p:spPr>
        <p:txBody>
          <a:bodyPr wrap="none">
            <a:spAutoFit/>
          </a:bodyPr>
          <a:lstStyle/>
          <a:p>
            <a:pPr algn="ctr"/>
            <a:r>
              <a:rPr lang="en-US" sz="1600" dirty="0">
                <a:solidFill>
                  <a:srgbClr val="197D97"/>
                </a:solidFill>
              </a:rPr>
              <a:t>March – June </a:t>
            </a:r>
          </a:p>
          <a:p>
            <a:pPr algn="ctr"/>
            <a:r>
              <a:rPr lang="en-US" sz="1600" dirty="0">
                <a:solidFill>
                  <a:srgbClr val="197D97"/>
                </a:solidFill>
              </a:rPr>
              <a:t>2021</a:t>
            </a:r>
          </a:p>
        </p:txBody>
      </p:sp>
      <p:sp>
        <p:nvSpPr>
          <p:cNvPr id="60" name="Rectangle 59">
            <a:extLst>
              <a:ext uri="{FF2B5EF4-FFF2-40B4-BE49-F238E27FC236}">
                <a16:creationId xmlns:a16="http://schemas.microsoft.com/office/drawing/2014/main" xmlns="" id="{029BC5E7-2B54-47CE-87A5-AE91802C97CC}"/>
              </a:ext>
            </a:extLst>
          </p:cNvPr>
          <p:cNvSpPr/>
          <p:nvPr/>
        </p:nvSpPr>
        <p:spPr>
          <a:xfrm>
            <a:off x="1868730" y="2691825"/>
            <a:ext cx="1524392" cy="584775"/>
          </a:xfrm>
          <a:prstGeom prst="rect">
            <a:avLst/>
          </a:prstGeom>
        </p:spPr>
        <p:txBody>
          <a:bodyPr wrap="none">
            <a:spAutoFit/>
          </a:bodyPr>
          <a:lstStyle/>
          <a:p>
            <a:pPr algn="ctr"/>
            <a:r>
              <a:rPr lang="en-US" sz="1600" dirty="0">
                <a:solidFill>
                  <a:srgbClr val="197D97"/>
                </a:solidFill>
              </a:rPr>
              <a:t>October 2020 – </a:t>
            </a:r>
          </a:p>
          <a:p>
            <a:pPr algn="ctr"/>
            <a:r>
              <a:rPr lang="en-US" sz="1600" dirty="0">
                <a:solidFill>
                  <a:srgbClr val="197D97"/>
                </a:solidFill>
              </a:rPr>
              <a:t>May 2021</a:t>
            </a:r>
          </a:p>
        </p:txBody>
      </p:sp>
      <p:cxnSp>
        <p:nvCxnSpPr>
          <p:cNvPr id="15" name="Straight Arrow Connector 14">
            <a:extLst>
              <a:ext uri="{FF2B5EF4-FFF2-40B4-BE49-F238E27FC236}">
                <a16:creationId xmlns:a16="http://schemas.microsoft.com/office/drawing/2014/main" xmlns="" id="{DBF3584C-40A6-4AA7-A050-7784826B6FA4}"/>
              </a:ext>
            </a:extLst>
          </p:cNvPr>
          <p:cNvCxnSpPr/>
          <p:nvPr/>
        </p:nvCxnSpPr>
        <p:spPr>
          <a:xfrm>
            <a:off x="381000" y="1524000"/>
            <a:ext cx="8171781" cy="0"/>
          </a:xfrm>
          <a:prstGeom prst="straightConnector1">
            <a:avLst/>
          </a:prstGeom>
          <a:ln w="57150">
            <a:solidFill>
              <a:srgbClr val="197D97"/>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0CE729D5-7534-4AF7-ACB4-5DE7B4C53AD7}"/>
              </a:ext>
            </a:extLst>
          </p:cNvPr>
          <p:cNvSpPr/>
          <p:nvPr/>
        </p:nvSpPr>
        <p:spPr>
          <a:xfrm>
            <a:off x="990600" y="1154668"/>
            <a:ext cx="1371600" cy="369332"/>
          </a:xfrm>
          <a:prstGeom prst="rect">
            <a:avLst/>
          </a:prstGeom>
        </p:spPr>
        <p:txBody>
          <a:bodyPr wrap="square">
            <a:spAutoFit/>
          </a:bodyPr>
          <a:lstStyle/>
          <a:p>
            <a:pPr algn="ctr"/>
            <a:r>
              <a:rPr lang="en-US" dirty="0">
                <a:solidFill>
                  <a:srgbClr val="197D97"/>
                </a:solidFill>
              </a:rPr>
              <a:t>Public Input</a:t>
            </a:r>
          </a:p>
        </p:txBody>
      </p:sp>
      <p:sp>
        <p:nvSpPr>
          <p:cNvPr id="61" name="Rectangle 60">
            <a:extLst>
              <a:ext uri="{FF2B5EF4-FFF2-40B4-BE49-F238E27FC236}">
                <a16:creationId xmlns:a16="http://schemas.microsoft.com/office/drawing/2014/main" xmlns="" id="{8BA8185C-CA25-4EAB-BA7F-A181EB96F875}"/>
              </a:ext>
            </a:extLst>
          </p:cNvPr>
          <p:cNvSpPr/>
          <p:nvPr/>
        </p:nvSpPr>
        <p:spPr>
          <a:xfrm>
            <a:off x="6553200" y="1154668"/>
            <a:ext cx="1371600" cy="369332"/>
          </a:xfrm>
          <a:prstGeom prst="rect">
            <a:avLst/>
          </a:prstGeom>
        </p:spPr>
        <p:txBody>
          <a:bodyPr wrap="square">
            <a:spAutoFit/>
          </a:bodyPr>
          <a:lstStyle/>
          <a:p>
            <a:pPr algn="ctr"/>
            <a:r>
              <a:rPr lang="en-US" dirty="0">
                <a:solidFill>
                  <a:srgbClr val="197D97"/>
                </a:solidFill>
              </a:rPr>
              <a:t>Public Input</a:t>
            </a:r>
          </a:p>
        </p:txBody>
      </p:sp>
      <p:sp>
        <p:nvSpPr>
          <p:cNvPr id="17" name="Rectangle 16">
            <a:extLst>
              <a:ext uri="{FF2B5EF4-FFF2-40B4-BE49-F238E27FC236}">
                <a16:creationId xmlns:a16="http://schemas.microsoft.com/office/drawing/2014/main" xmlns="" id="{049F9764-2CB7-4E0A-975B-D4EEC88CAA3F}"/>
              </a:ext>
            </a:extLst>
          </p:cNvPr>
          <p:cNvSpPr/>
          <p:nvPr/>
        </p:nvSpPr>
        <p:spPr>
          <a:xfrm>
            <a:off x="1844388" y="5143500"/>
            <a:ext cx="1481769" cy="559832"/>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6">
                  <a:lumMod val="75000"/>
                </a:schemeClr>
              </a:solidFill>
            </a:endParaRPr>
          </a:p>
        </p:txBody>
      </p:sp>
      <p:sp>
        <p:nvSpPr>
          <p:cNvPr id="62" name="Rectangle 61">
            <a:extLst>
              <a:ext uri="{FF2B5EF4-FFF2-40B4-BE49-F238E27FC236}">
                <a16:creationId xmlns:a16="http://schemas.microsoft.com/office/drawing/2014/main" xmlns="" id="{8920127E-3EC3-4C60-BA11-9FD5371C1040}"/>
              </a:ext>
            </a:extLst>
          </p:cNvPr>
          <p:cNvSpPr/>
          <p:nvPr/>
        </p:nvSpPr>
        <p:spPr>
          <a:xfrm>
            <a:off x="271067" y="2938046"/>
            <a:ext cx="1224310" cy="338554"/>
          </a:xfrm>
          <a:prstGeom prst="rect">
            <a:avLst/>
          </a:prstGeom>
        </p:spPr>
        <p:txBody>
          <a:bodyPr wrap="none">
            <a:spAutoFit/>
          </a:bodyPr>
          <a:lstStyle/>
          <a:p>
            <a:pPr algn="ctr"/>
            <a:r>
              <a:rPr lang="en-US" sz="1600" dirty="0">
                <a:solidFill>
                  <a:schemeClr val="bg1"/>
                </a:solidFill>
              </a:rPr>
              <a:t>August 2020</a:t>
            </a:r>
          </a:p>
        </p:txBody>
      </p:sp>
    </p:spTree>
    <p:extLst>
      <p:ext uri="{BB962C8B-B14F-4D97-AF65-F5344CB8AC3E}">
        <p14:creationId xmlns:p14="http://schemas.microsoft.com/office/powerpoint/2010/main" val="3134687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Ideas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ea typeface="Tahoma" pitchFamily="34" charset="0"/>
                <a:cs typeface="Tahoma" pitchFamily="34" charset="0"/>
              </a:rPr>
              <a:t>What are the major housing issues in Baldwin Park? </a:t>
            </a:r>
          </a:p>
          <a:p>
            <a:pPr>
              <a:buFont typeface="Wingdings" panose="05000000000000000000" pitchFamily="2" charset="2"/>
              <a:buChar char="§"/>
            </a:pPr>
            <a:r>
              <a:rPr lang="en-US" dirty="0">
                <a:ea typeface="Tahoma" pitchFamily="34" charset="0"/>
                <a:cs typeface="Tahoma" pitchFamily="34" charset="0"/>
              </a:rPr>
              <a:t>What are the challenges to overcome?</a:t>
            </a:r>
          </a:p>
          <a:p>
            <a:pPr>
              <a:buFont typeface="Wingdings" panose="05000000000000000000" pitchFamily="2" charset="2"/>
              <a:buChar char="§"/>
            </a:pPr>
            <a:r>
              <a:rPr lang="en-US" dirty="0">
                <a:ea typeface="Tahoma" pitchFamily="34" charset="0"/>
                <a:cs typeface="Tahoma" pitchFamily="34" charset="0"/>
              </a:rPr>
              <a:t>Where can new housing be accommodated?</a:t>
            </a:r>
          </a:p>
          <a:p>
            <a:pPr>
              <a:buFont typeface="Wingdings" panose="05000000000000000000" pitchFamily="2" charset="2"/>
              <a:buChar char="§"/>
            </a:pPr>
            <a:r>
              <a:rPr lang="en-US" dirty="0">
                <a:ea typeface="Tahoma" pitchFamily="34" charset="0"/>
                <a:cs typeface="Tahoma" pitchFamily="34" charset="0"/>
              </a:rPr>
              <a:t>What are creative solutions to address constraints?</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22C5E92-3886-4E30-A285-8694AFA1191B}"/>
              </a:ext>
            </a:extLst>
          </p:cNvPr>
          <p:cNvSpPr/>
          <p:nvPr/>
        </p:nvSpPr>
        <p:spPr>
          <a:xfrm>
            <a:off x="0" y="457200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F39C099-6931-4D58-A8D3-F7FA9E8D98C2}"/>
              </a:ext>
            </a:extLst>
          </p:cNvPr>
          <p:cNvSpPr>
            <a:spLocks noGrp="1"/>
          </p:cNvSpPr>
          <p:nvPr>
            <p:ph type="ctrTitle"/>
          </p:nvPr>
        </p:nvSpPr>
        <p:spPr>
          <a:xfrm>
            <a:off x="171450" y="4713961"/>
            <a:ext cx="8763000" cy="1470025"/>
          </a:xfrm>
        </p:spPr>
        <p:txBody>
          <a:bodyPr>
            <a:noAutofit/>
          </a:bodyPr>
          <a:lstStyle/>
          <a:p>
            <a:r>
              <a:rPr lang="en-US" sz="3200" dirty="0">
                <a:solidFill>
                  <a:srgbClr val="1B407D"/>
                </a:solidFill>
                <a:latin typeface="Avenir LT Std 65 Medium" panose="020B0603020203020204" pitchFamily="34" charset="0"/>
              </a:rPr>
              <a:t>Community Workshop </a:t>
            </a:r>
            <a:br>
              <a:rPr lang="en-US" sz="3200" dirty="0">
                <a:solidFill>
                  <a:srgbClr val="1B407D"/>
                </a:solidFill>
                <a:latin typeface="Avenir LT Std 65 Medium" panose="020B0603020203020204" pitchFamily="34" charset="0"/>
              </a:rPr>
            </a:br>
            <a:r>
              <a:rPr lang="en-US" sz="3200" dirty="0">
                <a:solidFill>
                  <a:srgbClr val="1B407D"/>
                </a:solidFill>
                <a:latin typeface="Avenir LT Std 65 Medium" panose="020B0603020203020204" pitchFamily="34" charset="0"/>
              </a:rPr>
              <a:t>October 28, 2020</a:t>
            </a:r>
            <a:endParaRPr lang="en-US" sz="3200" dirty="0">
              <a:solidFill>
                <a:schemeClr val="tx2">
                  <a:lumMod val="75000"/>
                </a:schemeClr>
              </a:solidFill>
              <a:latin typeface="Avenir LT Std 65 Medium" panose="020B0603020203020204" pitchFamily="34" charset="0"/>
            </a:endParaRPr>
          </a:p>
        </p:txBody>
      </p:sp>
      <p:pic>
        <p:nvPicPr>
          <p:cNvPr id="4" name="Picture 3">
            <a:extLst>
              <a:ext uri="{FF2B5EF4-FFF2-40B4-BE49-F238E27FC236}">
                <a16:creationId xmlns:a16="http://schemas.microsoft.com/office/drawing/2014/main" xmlns="" id="{D24FC2A4-8A11-491D-8B59-557E14D1657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896"/>
            <a:ext cx="9144000" cy="2689412"/>
          </a:xfrm>
          <a:prstGeom prst="rect">
            <a:avLst/>
          </a:prstGeom>
        </p:spPr>
      </p:pic>
      <p:sp>
        <p:nvSpPr>
          <p:cNvPr id="10" name="TextBox 9">
            <a:extLst>
              <a:ext uri="{FF2B5EF4-FFF2-40B4-BE49-F238E27FC236}">
                <a16:creationId xmlns:a16="http://schemas.microsoft.com/office/drawing/2014/main" xmlns="" id="{96BBF679-9B15-4AF5-BF50-330B59A655F1}"/>
              </a:ext>
            </a:extLst>
          </p:cNvPr>
          <p:cNvSpPr txBox="1"/>
          <p:nvPr/>
        </p:nvSpPr>
        <p:spPr>
          <a:xfrm>
            <a:off x="2758041" y="3180417"/>
            <a:ext cx="3627916" cy="523220"/>
          </a:xfrm>
          <a:prstGeom prst="rect">
            <a:avLst/>
          </a:prstGeom>
          <a:noFill/>
        </p:spPr>
        <p:txBody>
          <a:bodyPr wrap="none" rtlCol="0">
            <a:spAutoFit/>
          </a:bodyPr>
          <a:lstStyle/>
          <a:p>
            <a:pPr algn="ctr"/>
            <a:r>
              <a:rPr lang="en-US" sz="2800" cap="all" dirty="0">
                <a:solidFill>
                  <a:schemeClr val="bg1"/>
                </a:solidFill>
                <a:latin typeface="Avenir LT Std 65 Medium" panose="020B0603020203020204" pitchFamily="34" charset="0"/>
              </a:rPr>
              <a:t>Housing Element</a:t>
            </a:r>
          </a:p>
        </p:txBody>
      </p:sp>
    </p:spTree>
    <p:extLst>
      <p:ext uri="{BB962C8B-B14F-4D97-AF65-F5344CB8AC3E}">
        <p14:creationId xmlns:p14="http://schemas.microsoft.com/office/powerpoint/2010/main" val="335225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22C5E92-3886-4E30-A285-8694AFA1191B}"/>
              </a:ext>
            </a:extLst>
          </p:cNvPr>
          <p:cNvSpPr/>
          <p:nvPr/>
        </p:nvSpPr>
        <p:spPr>
          <a:xfrm>
            <a:off x="0" y="457200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96BBF679-9B15-4AF5-BF50-330B59A655F1}"/>
              </a:ext>
            </a:extLst>
          </p:cNvPr>
          <p:cNvSpPr txBox="1"/>
          <p:nvPr/>
        </p:nvSpPr>
        <p:spPr>
          <a:xfrm>
            <a:off x="1132786" y="3352800"/>
            <a:ext cx="6840335" cy="707886"/>
          </a:xfrm>
          <a:prstGeom prst="rect">
            <a:avLst/>
          </a:prstGeom>
          <a:noFill/>
        </p:spPr>
        <p:txBody>
          <a:bodyPr wrap="none" rtlCol="0">
            <a:spAutoFit/>
          </a:bodyPr>
          <a:lstStyle/>
          <a:p>
            <a:pPr algn="ctr"/>
            <a:r>
              <a:rPr lang="en-US" sz="4000" cap="all" dirty="0">
                <a:solidFill>
                  <a:schemeClr val="bg1"/>
                </a:solidFill>
                <a:latin typeface="Avenir LT Std 65 Medium" panose="020B0603020203020204" pitchFamily="34" charset="0"/>
              </a:rPr>
              <a:t>General Plan Overview</a:t>
            </a:r>
          </a:p>
        </p:txBody>
      </p:sp>
      <p:pic>
        <p:nvPicPr>
          <p:cNvPr id="6" name="Picture 5">
            <a:extLst>
              <a:ext uri="{FF2B5EF4-FFF2-40B4-BE49-F238E27FC236}">
                <a16:creationId xmlns:a16="http://schemas.microsoft.com/office/drawing/2014/main" xmlns="" id="{8C474EDB-CEAD-4E99-9F3A-A0490B6065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896"/>
            <a:ext cx="9144000" cy="2689412"/>
          </a:xfrm>
          <a:prstGeom prst="rect">
            <a:avLst/>
          </a:prstGeom>
        </p:spPr>
      </p:pic>
    </p:spTree>
    <p:extLst>
      <p:ext uri="{BB962C8B-B14F-4D97-AF65-F5344CB8AC3E}">
        <p14:creationId xmlns:p14="http://schemas.microsoft.com/office/powerpoint/2010/main" val="1175295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0326AC-0807-4EA5-B80A-39ABC83F9159}"/>
              </a:ext>
            </a:extLst>
          </p:cNvPr>
          <p:cNvSpPr>
            <a:spLocks noGrp="1"/>
          </p:cNvSpPr>
          <p:nvPr>
            <p:ph type="title"/>
          </p:nvPr>
        </p:nvSpPr>
        <p:spPr/>
        <p:txBody>
          <a:bodyPr/>
          <a:lstStyle/>
          <a:p>
            <a:r>
              <a:rPr lang="en-US" dirty="0"/>
              <a:t>A General Plan…</a:t>
            </a:r>
          </a:p>
        </p:txBody>
      </p:sp>
      <p:sp>
        <p:nvSpPr>
          <p:cNvPr id="3" name="Content Placeholder 2">
            <a:extLst>
              <a:ext uri="{FF2B5EF4-FFF2-40B4-BE49-F238E27FC236}">
                <a16:creationId xmlns:a16="http://schemas.microsoft.com/office/drawing/2014/main" xmlns="" id="{04D35480-34BB-4579-A738-A8B43EF8429D}"/>
              </a:ext>
            </a:extLst>
          </p:cNvPr>
          <p:cNvSpPr>
            <a:spLocks noGrp="1"/>
          </p:cNvSpPr>
          <p:nvPr>
            <p:ph idx="1"/>
          </p:nvPr>
        </p:nvSpPr>
        <p:spPr/>
        <p:txBody>
          <a:bodyPr>
            <a:normAutofit fontScale="85000" lnSpcReduction="10000"/>
          </a:bodyPr>
          <a:lstStyle/>
          <a:p>
            <a:pPr>
              <a:lnSpc>
                <a:spcPct val="110000"/>
              </a:lnSpc>
              <a:spcAft>
                <a:spcPts val="450"/>
              </a:spcAft>
              <a:buFont typeface="Wingdings" panose="05000000000000000000" pitchFamily="2" charset="2"/>
              <a:buChar char="§"/>
              <a:tabLst>
                <a:tab pos="428625" algn="l"/>
                <a:tab pos="4457700" algn="l"/>
              </a:tabLst>
            </a:pPr>
            <a:r>
              <a:rPr lang="en-US" dirty="0">
                <a:latin typeface="+mj-lt"/>
              </a:rPr>
              <a:t>Belongs to the community and reflects local vision and values </a:t>
            </a:r>
          </a:p>
          <a:p>
            <a:pPr>
              <a:lnSpc>
                <a:spcPct val="150000"/>
              </a:lnSpc>
              <a:spcAft>
                <a:spcPts val="450"/>
              </a:spcAft>
              <a:buFont typeface="Wingdings" panose="05000000000000000000" pitchFamily="2" charset="2"/>
              <a:buChar char="§"/>
              <a:tabLst>
                <a:tab pos="428625" algn="l"/>
                <a:tab pos="4457700" algn="l"/>
              </a:tabLst>
            </a:pPr>
            <a:r>
              <a:rPr lang="en-US" dirty="0">
                <a:latin typeface="+mj-lt"/>
              </a:rPr>
              <a:t>Long-term plan for maintenance and change</a:t>
            </a:r>
          </a:p>
          <a:p>
            <a:pPr>
              <a:lnSpc>
                <a:spcPct val="150000"/>
              </a:lnSpc>
              <a:spcAft>
                <a:spcPts val="450"/>
              </a:spcAft>
              <a:buFont typeface="Wingdings" panose="05000000000000000000" pitchFamily="2" charset="2"/>
              <a:buChar char="§"/>
              <a:tabLst>
                <a:tab pos="428625" algn="l"/>
                <a:tab pos="4457700" algn="l"/>
              </a:tabLst>
            </a:pPr>
            <a:r>
              <a:rPr lang="en-US" dirty="0">
                <a:latin typeface="+mj-lt"/>
              </a:rPr>
              <a:t>A “living” document that can be adjusted over time</a:t>
            </a:r>
          </a:p>
          <a:p>
            <a:pPr>
              <a:buFont typeface="Wingdings" panose="05000000000000000000" pitchFamily="2" charset="2"/>
              <a:buChar char="§"/>
              <a:tabLst>
                <a:tab pos="428625" algn="l"/>
                <a:tab pos="4457700" algn="l"/>
              </a:tabLst>
            </a:pPr>
            <a:r>
              <a:rPr lang="en-US" dirty="0">
                <a:latin typeface="+mj-lt"/>
              </a:rPr>
              <a:t>Comprehensive</a:t>
            </a:r>
          </a:p>
          <a:p>
            <a:pPr lvl="1">
              <a:tabLst>
                <a:tab pos="428625" algn="l"/>
                <a:tab pos="4457700" algn="l"/>
              </a:tabLst>
            </a:pPr>
            <a:r>
              <a:rPr lang="en-US" dirty="0">
                <a:latin typeface="+mj-lt"/>
              </a:rPr>
              <a:t>Required elements</a:t>
            </a:r>
          </a:p>
          <a:p>
            <a:pPr lvl="1">
              <a:tabLst>
                <a:tab pos="428625" algn="l"/>
                <a:tab pos="4457700" algn="l"/>
              </a:tabLst>
            </a:pPr>
            <a:r>
              <a:rPr lang="en-US" dirty="0">
                <a:latin typeface="+mj-lt"/>
              </a:rPr>
              <a:t>Defined planning area and/or subareas</a:t>
            </a:r>
          </a:p>
          <a:p>
            <a:pPr lvl="1">
              <a:tabLst>
                <a:tab pos="428625" algn="l"/>
                <a:tab pos="4457700" algn="l"/>
              </a:tabLst>
            </a:pPr>
            <a:r>
              <a:rPr lang="en-US" dirty="0">
                <a:latin typeface="+mj-lt"/>
              </a:rPr>
              <a:t>Planning horizon of 15 to 25 years</a:t>
            </a:r>
          </a:p>
          <a:p>
            <a:pPr marL="0" indent="0">
              <a:buNone/>
            </a:pPr>
            <a:endParaRPr lang="en-US" dirty="0"/>
          </a:p>
        </p:txBody>
      </p:sp>
    </p:spTree>
    <p:extLst>
      <p:ext uri="{BB962C8B-B14F-4D97-AF65-F5344CB8AC3E}">
        <p14:creationId xmlns:p14="http://schemas.microsoft.com/office/powerpoint/2010/main" val="224211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D22C5E92-3886-4E30-A285-8694AFA1191B}"/>
              </a:ext>
            </a:extLst>
          </p:cNvPr>
          <p:cNvSpPr/>
          <p:nvPr/>
        </p:nvSpPr>
        <p:spPr>
          <a:xfrm>
            <a:off x="0" y="4572000"/>
            <a:ext cx="9144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96BBF679-9B15-4AF5-BF50-330B59A655F1}"/>
              </a:ext>
            </a:extLst>
          </p:cNvPr>
          <p:cNvSpPr txBox="1"/>
          <p:nvPr/>
        </p:nvSpPr>
        <p:spPr>
          <a:xfrm>
            <a:off x="1999214" y="3352800"/>
            <a:ext cx="5107488" cy="707886"/>
          </a:xfrm>
          <a:prstGeom prst="rect">
            <a:avLst/>
          </a:prstGeom>
          <a:noFill/>
        </p:spPr>
        <p:txBody>
          <a:bodyPr wrap="none" rtlCol="0">
            <a:spAutoFit/>
          </a:bodyPr>
          <a:lstStyle/>
          <a:p>
            <a:pPr algn="ctr"/>
            <a:r>
              <a:rPr lang="en-US" sz="4000" cap="all" dirty="0">
                <a:solidFill>
                  <a:schemeClr val="bg1"/>
                </a:solidFill>
                <a:latin typeface="Avenir LT Std 65 Medium" panose="020B0603020203020204" pitchFamily="34" charset="0"/>
              </a:rPr>
              <a:t>Housing element</a:t>
            </a:r>
          </a:p>
        </p:txBody>
      </p:sp>
      <p:pic>
        <p:nvPicPr>
          <p:cNvPr id="6" name="Picture 5">
            <a:extLst>
              <a:ext uri="{FF2B5EF4-FFF2-40B4-BE49-F238E27FC236}">
                <a16:creationId xmlns:a16="http://schemas.microsoft.com/office/drawing/2014/main" xmlns="" id="{E475F0E9-9086-48B9-B255-E6A20D05A1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896"/>
            <a:ext cx="9144000" cy="2689412"/>
          </a:xfrm>
          <a:prstGeom prst="rect">
            <a:avLst/>
          </a:prstGeom>
        </p:spPr>
      </p:pic>
    </p:spTree>
    <p:extLst>
      <p:ext uri="{BB962C8B-B14F-4D97-AF65-F5344CB8AC3E}">
        <p14:creationId xmlns:p14="http://schemas.microsoft.com/office/powerpoint/2010/main" val="1144159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Element Basics</a:t>
            </a:r>
          </a:p>
        </p:txBody>
      </p:sp>
      <p:sp>
        <p:nvSpPr>
          <p:cNvPr id="3" name="Content Placeholder 2"/>
          <p:cNvSpPr>
            <a:spLocks noGrp="1"/>
          </p:cNvSpPr>
          <p:nvPr>
            <p:ph idx="1"/>
          </p:nvPr>
        </p:nvSpPr>
        <p:spPr>
          <a:xfrm>
            <a:off x="457200" y="1600200"/>
            <a:ext cx="8077200" cy="4525963"/>
          </a:xfrm>
        </p:spPr>
        <p:txBody>
          <a:bodyPr>
            <a:normAutofit/>
          </a:bodyPr>
          <a:lstStyle/>
          <a:p>
            <a:pPr marL="515938" lvl="1" indent="-465138">
              <a:spcBef>
                <a:spcPct val="50000"/>
              </a:spcBef>
              <a:buFont typeface="Wingdings" pitchFamily="2" charset="2"/>
              <a:buChar char="§"/>
              <a:defRPr/>
            </a:pPr>
            <a:r>
              <a:rPr lang="en-US" sz="3200" kern="0" dirty="0">
                <a:solidFill>
                  <a:srgbClr val="292929"/>
                </a:solidFill>
                <a:ea typeface="Tahoma" pitchFamily="34" charset="0"/>
                <a:cs typeface="Tahoma" pitchFamily="34" charset="0"/>
              </a:rPr>
              <a:t>A state-required element of the General Plan</a:t>
            </a:r>
          </a:p>
          <a:p>
            <a:pPr marL="515938" lvl="1" indent="-465138">
              <a:spcBef>
                <a:spcPct val="50000"/>
              </a:spcBef>
              <a:buFont typeface="Wingdings" pitchFamily="2" charset="2"/>
              <a:buChar char="§"/>
              <a:defRPr/>
            </a:pPr>
            <a:r>
              <a:rPr lang="en-US" sz="3200" kern="0" dirty="0">
                <a:solidFill>
                  <a:srgbClr val="292929"/>
                </a:solidFill>
                <a:ea typeface="Tahoma" pitchFamily="34" charset="0"/>
                <a:cs typeface="Tahoma" pitchFamily="34" charset="0"/>
              </a:rPr>
              <a:t>Only General Plan element that requires review and “certification” by a State agency, the Department of Housing &amp; Community Development (HCD)</a:t>
            </a:r>
          </a:p>
          <a:p>
            <a:pPr marL="515938" lvl="1" indent="-465138">
              <a:spcBef>
                <a:spcPct val="50000"/>
              </a:spcBef>
              <a:buFont typeface="Wingdings" pitchFamily="2" charset="2"/>
              <a:buChar char="§"/>
              <a:defRPr/>
            </a:pPr>
            <a:r>
              <a:rPr lang="en-US" sz="3200" kern="0" dirty="0">
                <a:solidFill>
                  <a:srgbClr val="292929"/>
                </a:solidFill>
                <a:ea typeface="Tahoma" pitchFamily="34" charset="0"/>
                <a:cs typeface="Tahoma" pitchFamily="34" charset="0"/>
              </a:rPr>
              <a:t>2021-2029 update due October 15, 2021</a:t>
            </a:r>
          </a:p>
          <a:p>
            <a:pPr marL="515938" lvl="1" indent="-465138">
              <a:spcBef>
                <a:spcPct val="50000"/>
              </a:spcBef>
              <a:buFont typeface="Wingdings" pitchFamily="2" charset="2"/>
              <a:buChar char="§"/>
              <a:defRPr/>
            </a:pPr>
            <a:endParaRPr lang="en-US" sz="3200" kern="0" dirty="0">
              <a:solidFill>
                <a:srgbClr val="292929"/>
              </a:solidFill>
              <a:ea typeface="Tahoma" pitchFamily="34" charset="0"/>
              <a:cs typeface="Tahom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Housing Element Legislative Intent</a:t>
            </a:r>
          </a:p>
        </p:txBody>
      </p:sp>
      <p:sp>
        <p:nvSpPr>
          <p:cNvPr id="3" name="Content Placeholder 2"/>
          <p:cNvSpPr>
            <a:spLocks noGrp="1"/>
          </p:cNvSpPr>
          <p:nvPr>
            <p:ph idx="1"/>
          </p:nvPr>
        </p:nvSpPr>
        <p:spPr/>
        <p:txBody>
          <a:bodyPr>
            <a:normAutofit/>
          </a:bodyPr>
          <a:lstStyle/>
          <a:p>
            <a:pPr marL="0" indent="0">
              <a:buNone/>
            </a:pPr>
            <a:r>
              <a:rPr lang="en-US" dirty="0"/>
              <a:t>“The availability of housing is of </a:t>
            </a:r>
            <a:r>
              <a:rPr lang="en-US" b="1" dirty="0"/>
              <a:t>vital statewide importance</a:t>
            </a:r>
            <a:r>
              <a:rPr lang="en-US" dirty="0"/>
              <a:t>…[and] local and state governments have a responsibility to use the powers vested in them to </a:t>
            </a:r>
            <a:r>
              <a:rPr lang="en-US" b="1" dirty="0"/>
              <a:t>facilitate the improvement and development of housing </a:t>
            </a:r>
            <a:r>
              <a:rPr lang="en-US" dirty="0"/>
              <a:t>to make adequate provision for the housing needs of </a:t>
            </a:r>
            <a:r>
              <a:rPr lang="en-US" b="1" dirty="0"/>
              <a:t>all economic segments </a:t>
            </a:r>
            <a:r>
              <a:rPr lang="en-US" dirty="0"/>
              <a:t>of the community.”</a:t>
            </a:r>
          </a:p>
          <a:p>
            <a:endParaRPr lang="en-US" dirty="0"/>
          </a:p>
        </p:txBody>
      </p:sp>
    </p:spTree>
    <p:extLst>
      <p:ext uri="{BB962C8B-B14F-4D97-AF65-F5344CB8AC3E}">
        <p14:creationId xmlns:p14="http://schemas.microsoft.com/office/powerpoint/2010/main" val="378984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09"/>
            <a:ext cx="8229600" cy="1143000"/>
          </a:xfrm>
        </p:spPr>
        <p:txBody>
          <a:bodyPr/>
          <a:lstStyle/>
          <a:p>
            <a:r>
              <a:rPr lang="en-US" b="1" dirty="0">
                <a:solidFill>
                  <a:schemeClr val="tx2">
                    <a:lumMod val="50000"/>
                  </a:schemeClr>
                </a:solidFill>
              </a:rPr>
              <a:t>Housing Element Content</a:t>
            </a:r>
          </a:p>
        </p:txBody>
      </p:sp>
      <p:sp>
        <p:nvSpPr>
          <p:cNvPr id="5" name="Freeform: Shape 4">
            <a:extLst>
              <a:ext uri="{FF2B5EF4-FFF2-40B4-BE49-F238E27FC236}">
                <a16:creationId xmlns:a16="http://schemas.microsoft.com/office/drawing/2014/main" xmlns="" id="{46297661-D5E5-4D06-949E-1A73ACA9CB40}"/>
              </a:ext>
            </a:extLst>
          </p:cNvPr>
          <p:cNvSpPr/>
          <p:nvPr/>
        </p:nvSpPr>
        <p:spPr>
          <a:xfrm>
            <a:off x="3200400" y="2286000"/>
            <a:ext cx="2570410" cy="2468672"/>
          </a:xfrm>
          <a:custGeom>
            <a:avLst/>
            <a:gdLst>
              <a:gd name="connsiteX0" fmla="*/ 0 w 2570410"/>
              <a:gd name="connsiteY0" fmla="*/ 1234336 h 2468672"/>
              <a:gd name="connsiteX1" fmla="*/ 1285205 w 2570410"/>
              <a:gd name="connsiteY1" fmla="*/ 0 h 2468672"/>
              <a:gd name="connsiteX2" fmla="*/ 2570410 w 2570410"/>
              <a:gd name="connsiteY2" fmla="*/ 1234336 h 2468672"/>
              <a:gd name="connsiteX3" fmla="*/ 1285205 w 2570410"/>
              <a:gd name="connsiteY3" fmla="*/ 2468672 h 2468672"/>
              <a:gd name="connsiteX4" fmla="*/ 0 w 2570410"/>
              <a:gd name="connsiteY4" fmla="*/ 1234336 h 2468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410" h="2468672">
                <a:moveTo>
                  <a:pt x="0" y="1234336"/>
                </a:moveTo>
                <a:cubicBezTo>
                  <a:pt x="0" y="552631"/>
                  <a:pt x="575406" y="0"/>
                  <a:pt x="1285205" y="0"/>
                </a:cubicBezTo>
                <a:cubicBezTo>
                  <a:pt x="1995004" y="0"/>
                  <a:pt x="2570410" y="552631"/>
                  <a:pt x="2570410" y="1234336"/>
                </a:cubicBezTo>
                <a:cubicBezTo>
                  <a:pt x="2570410" y="1916041"/>
                  <a:pt x="1995004" y="2468672"/>
                  <a:pt x="1285205" y="2468672"/>
                </a:cubicBezTo>
                <a:cubicBezTo>
                  <a:pt x="575406" y="2468672"/>
                  <a:pt x="0" y="1916041"/>
                  <a:pt x="0" y="1234336"/>
                </a:cubicBezTo>
                <a:close/>
              </a:path>
            </a:pathLst>
          </a:custGeom>
          <a:solidFill>
            <a:srgbClr val="003D7D"/>
          </a:solidFill>
          <a:effectLst>
            <a:glow rad="139700">
              <a:schemeClr val="accent4">
                <a:satMod val="175000"/>
                <a:alpha val="40000"/>
              </a:schemeClr>
            </a:glo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94843" tIns="379944" rIns="394843" bIns="379944"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Tahoma" pitchFamily="34" charset="0"/>
                <a:ea typeface="Tahoma" pitchFamily="34" charset="0"/>
                <a:cs typeface="Tahoma" pitchFamily="34" charset="0"/>
              </a:rPr>
              <a:t>Housing Plan</a:t>
            </a:r>
          </a:p>
          <a:p>
            <a:pPr marL="0" lvl="0" indent="0" algn="ctr" defTabSz="1289050">
              <a:lnSpc>
                <a:spcPct val="90000"/>
              </a:lnSpc>
              <a:spcBef>
                <a:spcPct val="0"/>
              </a:spcBef>
              <a:spcAft>
                <a:spcPct val="35000"/>
              </a:spcAft>
              <a:buNone/>
            </a:pPr>
            <a:r>
              <a:rPr lang="en-US" sz="2900" kern="1200" dirty="0">
                <a:latin typeface="Tahoma" pitchFamily="34" charset="0"/>
                <a:ea typeface="Tahoma" pitchFamily="34" charset="0"/>
                <a:cs typeface="Tahoma" pitchFamily="34" charset="0"/>
              </a:rPr>
              <a:t>2021-2029</a:t>
            </a:r>
          </a:p>
        </p:txBody>
      </p:sp>
      <p:sp>
        <p:nvSpPr>
          <p:cNvPr id="6" name="Arrow: Left 5">
            <a:extLst>
              <a:ext uri="{FF2B5EF4-FFF2-40B4-BE49-F238E27FC236}">
                <a16:creationId xmlns:a16="http://schemas.microsoft.com/office/drawing/2014/main" xmlns="" id="{098EB904-4319-4026-8915-0FBC343C2CCE}"/>
              </a:ext>
            </a:extLst>
          </p:cNvPr>
          <p:cNvSpPr/>
          <p:nvPr/>
        </p:nvSpPr>
        <p:spPr>
          <a:xfrm rot="9060144">
            <a:off x="1498439" y="4298607"/>
            <a:ext cx="2020492" cy="678893"/>
          </a:xfrm>
          <a:prstGeom prst="leftArrow">
            <a:avLst>
              <a:gd name="adj1" fmla="val 60000"/>
              <a:gd name="adj2" fmla="val 50000"/>
            </a:avLst>
          </a:prstGeom>
          <a:solidFill>
            <a:srgbClr val="003D7D"/>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hueOff val="0"/>
              <a:satOff val="0"/>
              <a:lumOff val="0"/>
              <a:alphaOff val="0"/>
            </a:schemeClr>
          </a:fontRef>
        </p:style>
      </p:sp>
      <p:sp>
        <p:nvSpPr>
          <p:cNvPr id="7" name="Freeform: Shape 6">
            <a:extLst>
              <a:ext uri="{FF2B5EF4-FFF2-40B4-BE49-F238E27FC236}">
                <a16:creationId xmlns:a16="http://schemas.microsoft.com/office/drawing/2014/main" xmlns="" id="{0A1BF98A-A788-4291-9122-6ACF161CEA5E}"/>
              </a:ext>
            </a:extLst>
          </p:cNvPr>
          <p:cNvSpPr/>
          <p:nvPr/>
        </p:nvSpPr>
        <p:spPr>
          <a:xfrm>
            <a:off x="100019" y="3955520"/>
            <a:ext cx="2496473" cy="1587724"/>
          </a:xfrm>
          <a:custGeom>
            <a:avLst/>
            <a:gdLst>
              <a:gd name="connsiteX0" fmla="*/ 0 w 2868891"/>
              <a:gd name="connsiteY0" fmla="*/ 158772 h 1587724"/>
              <a:gd name="connsiteX1" fmla="*/ 158772 w 2868891"/>
              <a:gd name="connsiteY1" fmla="*/ 0 h 1587724"/>
              <a:gd name="connsiteX2" fmla="*/ 2710119 w 2868891"/>
              <a:gd name="connsiteY2" fmla="*/ 0 h 1587724"/>
              <a:gd name="connsiteX3" fmla="*/ 2868891 w 2868891"/>
              <a:gd name="connsiteY3" fmla="*/ 158772 h 1587724"/>
              <a:gd name="connsiteX4" fmla="*/ 2868891 w 2868891"/>
              <a:gd name="connsiteY4" fmla="*/ 1428952 h 1587724"/>
              <a:gd name="connsiteX5" fmla="*/ 2710119 w 2868891"/>
              <a:gd name="connsiteY5" fmla="*/ 1587724 h 1587724"/>
              <a:gd name="connsiteX6" fmla="*/ 158772 w 2868891"/>
              <a:gd name="connsiteY6" fmla="*/ 1587724 h 1587724"/>
              <a:gd name="connsiteX7" fmla="*/ 0 w 2868891"/>
              <a:gd name="connsiteY7" fmla="*/ 1428952 h 1587724"/>
              <a:gd name="connsiteX8" fmla="*/ 0 w 2868891"/>
              <a:gd name="connsiteY8" fmla="*/ 158772 h 158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8891" h="1587724">
                <a:moveTo>
                  <a:pt x="0" y="158772"/>
                </a:moveTo>
                <a:cubicBezTo>
                  <a:pt x="0" y="71085"/>
                  <a:pt x="71085" y="0"/>
                  <a:pt x="158772" y="0"/>
                </a:cubicBezTo>
                <a:lnTo>
                  <a:pt x="2710119" y="0"/>
                </a:lnTo>
                <a:cubicBezTo>
                  <a:pt x="2797806" y="0"/>
                  <a:pt x="2868891" y="71085"/>
                  <a:pt x="2868891" y="158772"/>
                </a:cubicBezTo>
                <a:lnTo>
                  <a:pt x="2868891" y="1428952"/>
                </a:lnTo>
                <a:cubicBezTo>
                  <a:pt x="2868891" y="1516639"/>
                  <a:pt x="2797806" y="1587724"/>
                  <a:pt x="2710119" y="1587724"/>
                </a:cubicBezTo>
                <a:lnTo>
                  <a:pt x="158772" y="1587724"/>
                </a:lnTo>
                <a:cubicBezTo>
                  <a:pt x="71085" y="1587724"/>
                  <a:pt x="0" y="1516639"/>
                  <a:pt x="0" y="1428952"/>
                </a:cubicBezTo>
                <a:lnTo>
                  <a:pt x="0" y="158772"/>
                </a:lnTo>
                <a:close/>
              </a:path>
            </a:pathLst>
          </a:custGeom>
          <a:solidFill>
            <a:srgbClr val="B6BFD8"/>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76983" tIns="76983" rIns="76983" bIns="76983" numCol="1" spcCol="1270" anchor="t" anchorCtr="0">
            <a:noAutofit/>
          </a:bodyPr>
          <a:lstStyle/>
          <a:p>
            <a:pPr marL="0" lvl="0" indent="0" algn="ctr" defTabSz="844550">
              <a:lnSpc>
                <a:spcPct val="90000"/>
              </a:lnSpc>
              <a:spcBef>
                <a:spcPct val="0"/>
              </a:spcBef>
              <a:spcAft>
                <a:spcPct val="35000"/>
              </a:spcAft>
              <a:buNone/>
            </a:pPr>
            <a:r>
              <a:rPr lang="en-US" sz="1600" b="1" kern="1200" dirty="0">
                <a:solidFill>
                  <a:schemeClr val="tx1"/>
                </a:solidFill>
                <a:latin typeface="Tahoma" pitchFamily="34" charset="0"/>
                <a:ea typeface="Tahoma" pitchFamily="34" charset="0"/>
                <a:cs typeface="Tahoma" pitchFamily="34" charset="0"/>
              </a:rPr>
              <a:t>Needs Assessment</a:t>
            </a:r>
          </a:p>
          <a:p>
            <a:pPr marL="171450" lvl="1" indent="-171450" algn="l" defTabSz="711200">
              <a:lnSpc>
                <a:spcPct val="90000"/>
              </a:lnSpc>
              <a:spcBef>
                <a:spcPct val="0"/>
              </a:spcBef>
              <a:spcAft>
                <a:spcPct val="15000"/>
              </a:spcAft>
              <a:buChar char="•"/>
            </a:pPr>
            <a:r>
              <a:rPr lang="en-US" sz="1400" kern="1200" dirty="0">
                <a:solidFill>
                  <a:schemeClr val="tx1"/>
                </a:solidFill>
                <a:latin typeface="Tahoma" pitchFamily="34" charset="0"/>
                <a:ea typeface="Tahoma" pitchFamily="34" charset="0"/>
                <a:cs typeface="Tahoma" pitchFamily="34" charset="0"/>
              </a:rPr>
              <a:t>Demographic Trends</a:t>
            </a:r>
          </a:p>
          <a:p>
            <a:pPr marL="171450" lvl="1" indent="-171450" algn="l" defTabSz="711200">
              <a:lnSpc>
                <a:spcPct val="90000"/>
              </a:lnSpc>
              <a:spcBef>
                <a:spcPct val="0"/>
              </a:spcBef>
              <a:spcAft>
                <a:spcPct val="15000"/>
              </a:spcAft>
              <a:buChar char="•"/>
            </a:pPr>
            <a:r>
              <a:rPr lang="en-US" sz="1400" kern="1200" dirty="0">
                <a:solidFill>
                  <a:schemeClr val="tx1"/>
                </a:solidFill>
                <a:latin typeface="Tahoma" pitchFamily="34" charset="0"/>
                <a:ea typeface="Tahoma" pitchFamily="34" charset="0"/>
                <a:cs typeface="Tahoma" pitchFamily="34" charset="0"/>
              </a:rPr>
              <a:t>Housing Market Trends</a:t>
            </a:r>
          </a:p>
          <a:p>
            <a:pPr marL="171450" lvl="1" indent="-171450" algn="l" defTabSz="711200">
              <a:lnSpc>
                <a:spcPct val="90000"/>
              </a:lnSpc>
              <a:spcBef>
                <a:spcPct val="0"/>
              </a:spcBef>
              <a:spcAft>
                <a:spcPct val="15000"/>
              </a:spcAft>
              <a:buChar char="•"/>
            </a:pPr>
            <a:r>
              <a:rPr lang="en-US" sz="1400" kern="1200" dirty="0">
                <a:solidFill>
                  <a:schemeClr val="tx1"/>
                </a:solidFill>
                <a:latin typeface="Tahoma" pitchFamily="34" charset="0"/>
                <a:ea typeface="Tahoma" pitchFamily="34" charset="0"/>
                <a:cs typeface="Tahoma" pitchFamily="34" charset="0"/>
              </a:rPr>
              <a:t>Special Needs Groups</a:t>
            </a:r>
          </a:p>
        </p:txBody>
      </p:sp>
      <p:sp>
        <p:nvSpPr>
          <p:cNvPr id="8" name="Arrow: Left 7">
            <a:extLst>
              <a:ext uri="{FF2B5EF4-FFF2-40B4-BE49-F238E27FC236}">
                <a16:creationId xmlns:a16="http://schemas.microsoft.com/office/drawing/2014/main" xmlns="" id="{E2AE53D0-36F8-4415-BF88-F11BDE4FB806}"/>
              </a:ext>
            </a:extLst>
          </p:cNvPr>
          <p:cNvSpPr/>
          <p:nvPr/>
        </p:nvSpPr>
        <p:spPr>
          <a:xfrm rot="12552808">
            <a:off x="1363065" y="2040874"/>
            <a:ext cx="2167696" cy="678893"/>
          </a:xfrm>
          <a:prstGeom prst="leftArrow">
            <a:avLst>
              <a:gd name="adj1" fmla="val 60000"/>
              <a:gd name="adj2" fmla="val 50000"/>
            </a:avLst>
          </a:prstGeom>
          <a:solidFill>
            <a:srgbClr val="003D7D"/>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hueOff val="0"/>
              <a:satOff val="0"/>
              <a:lumOff val="0"/>
              <a:alphaOff val="0"/>
            </a:schemeClr>
          </a:fontRef>
        </p:style>
      </p:sp>
      <p:sp>
        <p:nvSpPr>
          <p:cNvPr id="9" name="Freeform: Shape 8">
            <a:extLst>
              <a:ext uri="{FF2B5EF4-FFF2-40B4-BE49-F238E27FC236}">
                <a16:creationId xmlns:a16="http://schemas.microsoft.com/office/drawing/2014/main" xmlns="" id="{B63F7425-67D3-44A6-9FCB-B9BD5634EB33}"/>
              </a:ext>
            </a:extLst>
          </p:cNvPr>
          <p:cNvSpPr/>
          <p:nvPr/>
        </p:nvSpPr>
        <p:spPr>
          <a:xfrm>
            <a:off x="100020" y="1003658"/>
            <a:ext cx="2734876" cy="1828800"/>
          </a:xfrm>
          <a:custGeom>
            <a:avLst/>
            <a:gdLst>
              <a:gd name="connsiteX0" fmla="*/ 0 w 2994147"/>
              <a:gd name="connsiteY0" fmla="*/ 182364 h 1823635"/>
              <a:gd name="connsiteX1" fmla="*/ 182364 w 2994147"/>
              <a:gd name="connsiteY1" fmla="*/ 0 h 1823635"/>
              <a:gd name="connsiteX2" fmla="*/ 2811784 w 2994147"/>
              <a:gd name="connsiteY2" fmla="*/ 0 h 1823635"/>
              <a:gd name="connsiteX3" fmla="*/ 2994148 w 2994147"/>
              <a:gd name="connsiteY3" fmla="*/ 182364 h 1823635"/>
              <a:gd name="connsiteX4" fmla="*/ 2994147 w 2994147"/>
              <a:gd name="connsiteY4" fmla="*/ 1641272 h 1823635"/>
              <a:gd name="connsiteX5" fmla="*/ 2811783 w 2994147"/>
              <a:gd name="connsiteY5" fmla="*/ 1823636 h 1823635"/>
              <a:gd name="connsiteX6" fmla="*/ 182364 w 2994147"/>
              <a:gd name="connsiteY6" fmla="*/ 1823635 h 1823635"/>
              <a:gd name="connsiteX7" fmla="*/ 0 w 2994147"/>
              <a:gd name="connsiteY7" fmla="*/ 1641271 h 1823635"/>
              <a:gd name="connsiteX8" fmla="*/ 0 w 2994147"/>
              <a:gd name="connsiteY8" fmla="*/ 182364 h 182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4147" h="1823635">
                <a:moveTo>
                  <a:pt x="0" y="182364"/>
                </a:moveTo>
                <a:cubicBezTo>
                  <a:pt x="0" y="81647"/>
                  <a:pt x="81647" y="0"/>
                  <a:pt x="182364" y="0"/>
                </a:cubicBezTo>
                <a:lnTo>
                  <a:pt x="2811784" y="0"/>
                </a:lnTo>
                <a:cubicBezTo>
                  <a:pt x="2912501" y="0"/>
                  <a:pt x="2994148" y="81647"/>
                  <a:pt x="2994148" y="182364"/>
                </a:cubicBezTo>
                <a:cubicBezTo>
                  <a:pt x="2994148" y="668667"/>
                  <a:pt x="2994147" y="1154969"/>
                  <a:pt x="2994147" y="1641272"/>
                </a:cubicBezTo>
                <a:cubicBezTo>
                  <a:pt x="2994147" y="1741989"/>
                  <a:pt x="2912500" y="1823636"/>
                  <a:pt x="2811783" y="1823636"/>
                </a:cubicBezTo>
                <a:lnTo>
                  <a:pt x="182364" y="1823635"/>
                </a:lnTo>
                <a:cubicBezTo>
                  <a:pt x="81647" y="1823635"/>
                  <a:pt x="0" y="1741988"/>
                  <a:pt x="0" y="1641271"/>
                </a:cubicBezTo>
                <a:lnTo>
                  <a:pt x="0" y="182364"/>
                </a:lnTo>
                <a:close/>
              </a:path>
            </a:pathLst>
          </a:custGeom>
          <a:solidFill>
            <a:srgbClr val="B6BFD8"/>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83892" tIns="83892" rIns="83892" bIns="83892" numCol="1" spcCol="1270" anchor="t" anchorCtr="0">
            <a:noAutofit/>
          </a:bodyPr>
          <a:lstStyle/>
          <a:p>
            <a:pPr marL="0" lvl="0" indent="0" algn="ctr" defTabSz="800100">
              <a:lnSpc>
                <a:spcPct val="90000"/>
              </a:lnSpc>
              <a:spcBef>
                <a:spcPct val="0"/>
              </a:spcBef>
              <a:spcAft>
                <a:spcPct val="35000"/>
              </a:spcAft>
              <a:buNone/>
            </a:pPr>
            <a:r>
              <a:rPr lang="en-US" sz="1600" b="1" kern="1200" dirty="0">
                <a:solidFill>
                  <a:schemeClr val="tx1"/>
                </a:solidFill>
                <a:latin typeface="Tahoma" pitchFamily="34" charset="0"/>
                <a:ea typeface="Tahoma" pitchFamily="34" charset="0"/>
                <a:cs typeface="Tahoma" pitchFamily="34" charset="0"/>
              </a:rPr>
              <a:t>Constraints to Housing Development</a:t>
            </a:r>
          </a:p>
          <a:p>
            <a:pPr marL="228600" lvl="1" indent="-171450" algn="l" defTabSz="711200">
              <a:lnSpc>
                <a:spcPct val="90000"/>
              </a:lnSpc>
              <a:spcBef>
                <a:spcPct val="0"/>
              </a:spcBef>
              <a:spcAft>
                <a:spcPct val="15000"/>
              </a:spcAft>
              <a:buChar char="•"/>
            </a:pPr>
            <a:r>
              <a:rPr lang="en-US" sz="1400" kern="1200" dirty="0">
                <a:solidFill>
                  <a:schemeClr val="tx1"/>
                </a:solidFill>
                <a:latin typeface="Tahoma" pitchFamily="34" charset="0"/>
                <a:ea typeface="Tahoma" pitchFamily="34" charset="0"/>
                <a:cs typeface="Tahoma" pitchFamily="34" charset="0"/>
              </a:rPr>
              <a:t>Governmental</a:t>
            </a:r>
          </a:p>
          <a:p>
            <a:pPr marL="228600" lvl="1" indent="-171450" algn="l" defTabSz="711200">
              <a:lnSpc>
                <a:spcPct val="90000"/>
              </a:lnSpc>
              <a:spcBef>
                <a:spcPct val="0"/>
              </a:spcBef>
              <a:spcAft>
                <a:spcPct val="15000"/>
              </a:spcAft>
              <a:buChar char="•"/>
            </a:pPr>
            <a:r>
              <a:rPr lang="en-US" sz="1400" kern="1200" dirty="0">
                <a:solidFill>
                  <a:schemeClr val="tx1"/>
                </a:solidFill>
                <a:latin typeface="Tahoma" pitchFamily="34" charset="0"/>
                <a:ea typeface="Tahoma" pitchFamily="34" charset="0"/>
                <a:cs typeface="Tahoma" pitchFamily="34" charset="0"/>
              </a:rPr>
              <a:t>Nongovernmental</a:t>
            </a:r>
          </a:p>
          <a:p>
            <a:pPr marL="228600" lvl="1" indent="-171450" algn="l" defTabSz="711200">
              <a:lnSpc>
                <a:spcPct val="90000"/>
              </a:lnSpc>
              <a:spcBef>
                <a:spcPct val="0"/>
              </a:spcBef>
              <a:spcAft>
                <a:spcPct val="15000"/>
              </a:spcAft>
              <a:buChar char="•"/>
            </a:pPr>
            <a:r>
              <a:rPr lang="en-US" sz="1400" kern="1200" dirty="0">
                <a:solidFill>
                  <a:schemeClr val="tx1"/>
                </a:solidFill>
                <a:latin typeface="Tahoma" pitchFamily="34" charset="0"/>
                <a:ea typeface="Tahoma" pitchFamily="34" charset="0"/>
                <a:cs typeface="Tahoma" pitchFamily="34" charset="0"/>
              </a:rPr>
              <a:t>Market</a:t>
            </a:r>
          </a:p>
          <a:p>
            <a:pPr marL="228600" lvl="1" indent="-171450" algn="l" defTabSz="711200">
              <a:lnSpc>
                <a:spcPct val="90000"/>
              </a:lnSpc>
              <a:spcBef>
                <a:spcPct val="0"/>
              </a:spcBef>
              <a:spcAft>
                <a:spcPct val="15000"/>
              </a:spcAft>
              <a:buChar char="•"/>
            </a:pPr>
            <a:r>
              <a:rPr lang="en-US" sz="1400" kern="1200" dirty="0">
                <a:solidFill>
                  <a:schemeClr val="tx1"/>
                </a:solidFill>
                <a:latin typeface="Tahoma" pitchFamily="34" charset="0"/>
                <a:ea typeface="Tahoma" pitchFamily="34" charset="0"/>
                <a:cs typeface="Tahoma" pitchFamily="34" charset="0"/>
              </a:rPr>
              <a:t>Environmental</a:t>
            </a:r>
          </a:p>
          <a:p>
            <a:pPr marL="228600" lvl="1" indent="-171450" algn="l" defTabSz="711200">
              <a:lnSpc>
                <a:spcPct val="90000"/>
              </a:lnSpc>
              <a:spcBef>
                <a:spcPct val="0"/>
              </a:spcBef>
              <a:spcAft>
                <a:spcPct val="15000"/>
              </a:spcAft>
              <a:buChar char="•"/>
            </a:pPr>
            <a:r>
              <a:rPr lang="en-US" sz="1400" dirty="0">
                <a:solidFill>
                  <a:schemeClr val="tx1"/>
                </a:solidFill>
                <a:latin typeface="Tahoma" pitchFamily="34" charset="0"/>
                <a:ea typeface="Tahoma" pitchFamily="34" charset="0"/>
                <a:cs typeface="Tahoma" pitchFamily="34" charset="0"/>
              </a:rPr>
              <a:t>Infrastructure</a:t>
            </a:r>
            <a:endParaRPr lang="en-US" sz="1400" kern="1200" dirty="0">
              <a:solidFill>
                <a:schemeClr val="tx1"/>
              </a:solidFill>
              <a:latin typeface="Tahoma" pitchFamily="34" charset="0"/>
              <a:ea typeface="Tahoma" pitchFamily="34" charset="0"/>
              <a:cs typeface="Tahoma" pitchFamily="34" charset="0"/>
            </a:endParaRPr>
          </a:p>
        </p:txBody>
      </p:sp>
      <p:sp>
        <p:nvSpPr>
          <p:cNvPr id="10" name="Arrow: Left 9">
            <a:extLst>
              <a:ext uri="{FF2B5EF4-FFF2-40B4-BE49-F238E27FC236}">
                <a16:creationId xmlns:a16="http://schemas.microsoft.com/office/drawing/2014/main" xmlns="" id="{F62B4C95-AB42-4349-BA2F-1003223614E8}"/>
              </a:ext>
            </a:extLst>
          </p:cNvPr>
          <p:cNvSpPr/>
          <p:nvPr/>
        </p:nvSpPr>
        <p:spPr>
          <a:xfrm rot="19883419">
            <a:off x="5451817" y="2056914"/>
            <a:ext cx="2188955" cy="678893"/>
          </a:xfrm>
          <a:prstGeom prst="leftArrow">
            <a:avLst>
              <a:gd name="adj1" fmla="val 60000"/>
              <a:gd name="adj2" fmla="val 50000"/>
            </a:avLst>
          </a:prstGeom>
          <a:solidFill>
            <a:srgbClr val="003D7D"/>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hueOff val="0"/>
              <a:satOff val="0"/>
              <a:lumOff val="0"/>
              <a:alphaOff val="0"/>
            </a:schemeClr>
          </a:fontRef>
        </p:style>
      </p:sp>
      <p:sp>
        <p:nvSpPr>
          <p:cNvPr id="11" name="Freeform: Shape 10">
            <a:extLst>
              <a:ext uri="{FF2B5EF4-FFF2-40B4-BE49-F238E27FC236}">
                <a16:creationId xmlns:a16="http://schemas.microsoft.com/office/drawing/2014/main" xmlns="" id="{56509617-4A13-47D1-BF6A-0332C0807FE7}"/>
              </a:ext>
            </a:extLst>
          </p:cNvPr>
          <p:cNvSpPr/>
          <p:nvPr/>
        </p:nvSpPr>
        <p:spPr>
          <a:xfrm>
            <a:off x="6136315" y="1022075"/>
            <a:ext cx="2736063" cy="1810383"/>
          </a:xfrm>
          <a:custGeom>
            <a:avLst/>
            <a:gdLst>
              <a:gd name="connsiteX0" fmla="*/ 0 w 2962579"/>
              <a:gd name="connsiteY0" fmla="*/ 194616 h 1946162"/>
              <a:gd name="connsiteX1" fmla="*/ 194616 w 2962579"/>
              <a:gd name="connsiteY1" fmla="*/ 0 h 1946162"/>
              <a:gd name="connsiteX2" fmla="*/ 2767963 w 2962579"/>
              <a:gd name="connsiteY2" fmla="*/ 0 h 1946162"/>
              <a:gd name="connsiteX3" fmla="*/ 2962579 w 2962579"/>
              <a:gd name="connsiteY3" fmla="*/ 194616 h 1946162"/>
              <a:gd name="connsiteX4" fmla="*/ 2962579 w 2962579"/>
              <a:gd name="connsiteY4" fmla="*/ 1751546 h 1946162"/>
              <a:gd name="connsiteX5" fmla="*/ 2767963 w 2962579"/>
              <a:gd name="connsiteY5" fmla="*/ 1946162 h 1946162"/>
              <a:gd name="connsiteX6" fmla="*/ 194616 w 2962579"/>
              <a:gd name="connsiteY6" fmla="*/ 1946162 h 1946162"/>
              <a:gd name="connsiteX7" fmla="*/ 0 w 2962579"/>
              <a:gd name="connsiteY7" fmla="*/ 1751546 h 1946162"/>
              <a:gd name="connsiteX8" fmla="*/ 0 w 2962579"/>
              <a:gd name="connsiteY8" fmla="*/ 194616 h 19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579" h="1946162">
                <a:moveTo>
                  <a:pt x="0" y="194616"/>
                </a:moveTo>
                <a:cubicBezTo>
                  <a:pt x="0" y="87133"/>
                  <a:pt x="87133" y="0"/>
                  <a:pt x="194616" y="0"/>
                </a:cubicBezTo>
                <a:lnTo>
                  <a:pt x="2767963" y="0"/>
                </a:lnTo>
                <a:cubicBezTo>
                  <a:pt x="2875446" y="0"/>
                  <a:pt x="2962579" y="87133"/>
                  <a:pt x="2962579" y="194616"/>
                </a:cubicBezTo>
                <a:lnTo>
                  <a:pt x="2962579" y="1751546"/>
                </a:lnTo>
                <a:cubicBezTo>
                  <a:pt x="2962579" y="1859029"/>
                  <a:pt x="2875446" y="1946162"/>
                  <a:pt x="2767963" y="1946162"/>
                </a:cubicBezTo>
                <a:lnTo>
                  <a:pt x="194616" y="1946162"/>
                </a:lnTo>
                <a:cubicBezTo>
                  <a:pt x="87133" y="1946162"/>
                  <a:pt x="0" y="1859029"/>
                  <a:pt x="0" y="1751546"/>
                </a:cubicBezTo>
                <a:lnTo>
                  <a:pt x="0" y="194616"/>
                </a:lnTo>
                <a:close/>
              </a:path>
            </a:pathLst>
          </a:custGeom>
          <a:solidFill>
            <a:srgbClr val="B6BFD8"/>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87481" tIns="87481" rIns="87481" bIns="87481" numCol="1" spcCol="1270" anchor="t" anchorCtr="0">
            <a:noAutofit/>
          </a:bodyPr>
          <a:lstStyle/>
          <a:p>
            <a:pPr marL="0" lvl="0" indent="0" algn="ctr" defTabSz="800100">
              <a:lnSpc>
                <a:spcPct val="90000"/>
              </a:lnSpc>
              <a:spcBef>
                <a:spcPct val="0"/>
              </a:spcBef>
              <a:spcAft>
                <a:spcPct val="35000"/>
              </a:spcAft>
              <a:buNone/>
            </a:pPr>
            <a:r>
              <a:rPr lang="en-US" sz="1600" b="1" kern="1200" dirty="0">
                <a:solidFill>
                  <a:schemeClr val="tx1"/>
                </a:solidFill>
                <a:latin typeface="Tahoma" pitchFamily="34" charset="0"/>
                <a:ea typeface="Tahoma" pitchFamily="34" charset="0"/>
                <a:cs typeface="Tahoma" pitchFamily="34" charset="0"/>
              </a:rPr>
              <a:t>Resources and Sites Inventory</a:t>
            </a:r>
          </a:p>
          <a:p>
            <a:pPr marL="228600" lvl="1" indent="-228600" algn="l" defTabSz="711200">
              <a:lnSpc>
                <a:spcPct val="90000"/>
              </a:lnSpc>
              <a:spcBef>
                <a:spcPct val="0"/>
              </a:spcBef>
              <a:spcAft>
                <a:spcPct val="15000"/>
              </a:spcAft>
              <a:buChar char="•"/>
            </a:pPr>
            <a:r>
              <a:rPr lang="en-US" sz="1400" kern="1200" dirty="0">
                <a:solidFill>
                  <a:schemeClr val="tx1"/>
                </a:solidFill>
                <a:latin typeface="Tahoma" pitchFamily="34" charset="0"/>
                <a:ea typeface="Tahoma" pitchFamily="34" charset="0"/>
                <a:cs typeface="Tahoma" pitchFamily="34" charset="0"/>
              </a:rPr>
              <a:t>Housing Sites for all Income Levels</a:t>
            </a:r>
          </a:p>
          <a:p>
            <a:pPr marL="228600" lvl="1" indent="-228600" algn="l" defTabSz="711200">
              <a:lnSpc>
                <a:spcPct val="90000"/>
              </a:lnSpc>
              <a:spcBef>
                <a:spcPct val="0"/>
              </a:spcBef>
              <a:spcAft>
                <a:spcPct val="15000"/>
              </a:spcAft>
              <a:buChar char="•"/>
            </a:pPr>
            <a:r>
              <a:rPr lang="en-US" sz="1400" kern="1200" dirty="0">
                <a:solidFill>
                  <a:schemeClr val="tx1"/>
                </a:solidFill>
                <a:latin typeface="Tahoma" pitchFamily="34" charset="0"/>
                <a:ea typeface="Tahoma" pitchFamily="34" charset="0"/>
                <a:cs typeface="Tahoma" pitchFamily="34" charset="0"/>
              </a:rPr>
              <a:t>Administrative Resources</a:t>
            </a:r>
          </a:p>
          <a:p>
            <a:pPr marL="228600" lvl="1" indent="-228600" algn="l" defTabSz="711200">
              <a:lnSpc>
                <a:spcPct val="90000"/>
              </a:lnSpc>
              <a:spcBef>
                <a:spcPct val="0"/>
              </a:spcBef>
              <a:spcAft>
                <a:spcPct val="15000"/>
              </a:spcAft>
              <a:buChar char="•"/>
            </a:pPr>
            <a:r>
              <a:rPr lang="en-US" sz="1400" kern="1200" dirty="0">
                <a:solidFill>
                  <a:schemeClr val="tx1"/>
                </a:solidFill>
                <a:latin typeface="Tahoma" pitchFamily="34" charset="0"/>
                <a:ea typeface="Tahoma" pitchFamily="34" charset="0"/>
                <a:cs typeface="Tahoma" pitchFamily="34" charset="0"/>
              </a:rPr>
              <a:t>Financial Resources</a:t>
            </a:r>
          </a:p>
          <a:p>
            <a:pPr marL="228600" lvl="1" indent="-228600" algn="l" defTabSz="711200">
              <a:lnSpc>
                <a:spcPct val="90000"/>
              </a:lnSpc>
              <a:spcBef>
                <a:spcPct val="0"/>
              </a:spcBef>
              <a:spcAft>
                <a:spcPct val="15000"/>
              </a:spcAft>
              <a:buChar char="•"/>
            </a:pPr>
            <a:endParaRPr lang="en-US" sz="1600" kern="1200" dirty="0">
              <a:solidFill>
                <a:schemeClr val="tx1"/>
              </a:solidFill>
              <a:latin typeface="Tahoma" pitchFamily="34" charset="0"/>
              <a:ea typeface="Tahoma" pitchFamily="34" charset="0"/>
              <a:cs typeface="Tahoma" pitchFamily="34" charset="0"/>
            </a:endParaRPr>
          </a:p>
        </p:txBody>
      </p:sp>
      <p:sp>
        <p:nvSpPr>
          <p:cNvPr id="12" name="Arrow: Left 11">
            <a:extLst>
              <a:ext uri="{FF2B5EF4-FFF2-40B4-BE49-F238E27FC236}">
                <a16:creationId xmlns:a16="http://schemas.microsoft.com/office/drawing/2014/main" xmlns="" id="{CA3B32EF-8EC8-4B9F-B372-54374E541BA6}"/>
              </a:ext>
            </a:extLst>
          </p:cNvPr>
          <p:cNvSpPr/>
          <p:nvPr/>
        </p:nvSpPr>
        <p:spPr>
          <a:xfrm rot="1560479">
            <a:off x="5494370" y="4212518"/>
            <a:ext cx="2211279" cy="678893"/>
          </a:xfrm>
          <a:prstGeom prst="leftArrow">
            <a:avLst>
              <a:gd name="adj1" fmla="val 60000"/>
              <a:gd name="adj2" fmla="val 50000"/>
            </a:avLst>
          </a:prstGeom>
          <a:solidFill>
            <a:srgbClr val="003D7D"/>
          </a:solidFill>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xmlns="" id="{9B2DDD44-3322-4A14-9AF6-9CD217D21E89}"/>
              </a:ext>
            </a:extLst>
          </p:cNvPr>
          <p:cNvSpPr/>
          <p:nvPr/>
        </p:nvSpPr>
        <p:spPr>
          <a:xfrm>
            <a:off x="6188607" y="3783140"/>
            <a:ext cx="2736063" cy="1550860"/>
          </a:xfrm>
          <a:custGeom>
            <a:avLst/>
            <a:gdLst>
              <a:gd name="connsiteX0" fmla="*/ 0 w 2827977"/>
              <a:gd name="connsiteY0" fmla="*/ 181038 h 1810383"/>
              <a:gd name="connsiteX1" fmla="*/ 181038 w 2827977"/>
              <a:gd name="connsiteY1" fmla="*/ 0 h 1810383"/>
              <a:gd name="connsiteX2" fmla="*/ 2646939 w 2827977"/>
              <a:gd name="connsiteY2" fmla="*/ 0 h 1810383"/>
              <a:gd name="connsiteX3" fmla="*/ 2827977 w 2827977"/>
              <a:gd name="connsiteY3" fmla="*/ 181038 h 1810383"/>
              <a:gd name="connsiteX4" fmla="*/ 2827977 w 2827977"/>
              <a:gd name="connsiteY4" fmla="*/ 1629345 h 1810383"/>
              <a:gd name="connsiteX5" fmla="*/ 2646939 w 2827977"/>
              <a:gd name="connsiteY5" fmla="*/ 1810383 h 1810383"/>
              <a:gd name="connsiteX6" fmla="*/ 181038 w 2827977"/>
              <a:gd name="connsiteY6" fmla="*/ 1810383 h 1810383"/>
              <a:gd name="connsiteX7" fmla="*/ 0 w 2827977"/>
              <a:gd name="connsiteY7" fmla="*/ 1629345 h 1810383"/>
              <a:gd name="connsiteX8" fmla="*/ 0 w 2827977"/>
              <a:gd name="connsiteY8" fmla="*/ 181038 h 18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7977" h="1810383">
                <a:moveTo>
                  <a:pt x="0" y="181038"/>
                </a:moveTo>
                <a:cubicBezTo>
                  <a:pt x="0" y="81053"/>
                  <a:pt x="81053" y="0"/>
                  <a:pt x="181038" y="0"/>
                </a:cubicBezTo>
                <a:lnTo>
                  <a:pt x="2646939" y="0"/>
                </a:lnTo>
                <a:cubicBezTo>
                  <a:pt x="2746924" y="0"/>
                  <a:pt x="2827977" y="81053"/>
                  <a:pt x="2827977" y="181038"/>
                </a:cubicBezTo>
                <a:lnTo>
                  <a:pt x="2827977" y="1629345"/>
                </a:lnTo>
                <a:cubicBezTo>
                  <a:pt x="2827977" y="1729330"/>
                  <a:pt x="2746924" y="1810383"/>
                  <a:pt x="2646939" y="1810383"/>
                </a:cubicBezTo>
                <a:lnTo>
                  <a:pt x="181038" y="1810383"/>
                </a:lnTo>
                <a:cubicBezTo>
                  <a:pt x="81053" y="1810383"/>
                  <a:pt x="0" y="1729330"/>
                  <a:pt x="0" y="1629345"/>
                </a:cubicBezTo>
                <a:lnTo>
                  <a:pt x="0" y="181038"/>
                </a:lnTo>
                <a:close/>
              </a:path>
            </a:pathLst>
          </a:custGeom>
          <a:solidFill>
            <a:srgbClr val="B6BFD8"/>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89219" tIns="89219" rIns="89219" bIns="89219" numCol="1" spcCol="1270" anchor="ctr" anchorCtr="0">
            <a:noAutofit/>
          </a:bodyPr>
          <a:lstStyle/>
          <a:p>
            <a:pPr marL="0" lvl="0" indent="1588" algn="ctr" defTabSz="844550">
              <a:lnSpc>
                <a:spcPct val="90000"/>
              </a:lnSpc>
              <a:spcBef>
                <a:spcPct val="0"/>
              </a:spcBef>
              <a:spcAft>
                <a:spcPct val="35000"/>
              </a:spcAft>
              <a:buNone/>
            </a:pPr>
            <a:r>
              <a:rPr lang="en-US" sz="1600" b="1" kern="1200" dirty="0">
                <a:solidFill>
                  <a:schemeClr val="tx1"/>
                </a:solidFill>
                <a:latin typeface="Tahoma" pitchFamily="34" charset="0"/>
                <a:ea typeface="Tahoma" pitchFamily="34" charset="0"/>
                <a:cs typeface="Tahoma" pitchFamily="34" charset="0"/>
              </a:rPr>
              <a:t>Progress </a:t>
            </a:r>
            <a:endParaRPr lang="en-US" sz="1400" b="1" kern="1200" dirty="0">
              <a:solidFill>
                <a:schemeClr val="tx1"/>
              </a:solidFill>
              <a:latin typeface="Tahoma" pitchFamily="34" charset="0"/>
              <a:ea typeface="Tahoma" pitchFamily="34" charset="0"/>
              <a:cs typeface="Tahoma" pitchFamily="34" charset="0"/>
            </a:endParaRPr>
          </a:p>
          <a:p>
            <a:pPr marL="0" lvl="0" indent="1588" algn="ctr" defTabSz="844550">
              <a:lnSpc>
                <a:spcPct val="90000"/>
              </a:lnSpc>
              <a:spcBef>
                <a:spcPct val="0"/>
              </a:spcBef>
              <a:spcAft>
                <a:spcPct val="35000"/>
              </a:spcAft>
              <a:buNone/>
            </a:pPr>
            <a:r>
              <a:rPr lang="en-US" sz="1400" kern="1200" dirty="0">
                <a:solidFill>
                  <a:schemeClr val="tx1"/>
                </a:solidFill>
                <a:latin typeface="Tahoma" pitchFamily="34" charset="0"/>
                <a:ea typeface="Tahoma" pitchFamily="34" charset="0"/>
                <a:cs typeface="Tahoma" pitchFamily="34" charset="0"/>
              </a:rPr>
              <a:t>How City measures up in implementing previous Housing Element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What is Affordable Housing?</a:t>
            </a:r>
            <a:endParaRPr lang="en-US" b="0" dirty="0"/>
          </a:p>
        </p:txBody>
      </p:sp>
      <p:sp>
        <p:nvSpPr>
          <p:cNvPr id="6" name="Rectangle 3">
            <a:extLst>
              <a:ext uri="{FF2B5EF4-FFF2-40B4-BE49-F238E27FC236}">
                <a16:creationId xmlns:a16="http://schemas.microsoft.com/office/drawing/2014/main" xmlns="" id="{38737B40-2A2C-4F91-8769-61CF0A0F906B}"/>
              </a:ext>
            </a:extLst>
          </p:cNvPr>
          <p:cNvSpPr>
            <a:spLocks noChangeArrowheads="1"/>
          </p:cNvSpPr>
          <p:nvPr/>
        </p:nvSpPr>
        <p:spPr bwMode="auto">
          <a:xfrm>
            <a:off x="457200" y="1483043"/>
            <a:ext cx="7772400" cy="4600575"/>
          </a:xfrm>
          <a:prstGeom prst="rect">
            <a:avLst/>
          </a:prstGeom>
          <a:noFill/>
          <a:ln w="9525">
            <a:noFill/>
            <a:miter lim="800000"/>
            <a:headEnd/>
            <a:tailEnd/>
          </a:ln>
        </p:spPr>
        <p:txBody>
          <a:bodyPr/>
          <a:lstStyle/>
          <a:p>
            <a:pPr marL="457200" indent="-457200" eaLnBrk="0" hangingPunct="0">
              <a:spcBef>
                <a:spcPct val="50000"/>
              </a:spcBef>
              <a:buFont typeface="Wingdings" pitchFamily="2" charset="2"/>
              <a:buChar char="§"/>
            </a:pPr>
            <a:r>
              <a:rPr lang="en-US" sz="2400" b="0" dirty="0">
                <a:solidFill>
                  <a:srgbClr val="292929"/>
                </a:solidFill>
                <a:latin typeface="Avenir LT Std 55 Roman" pitchFamily="34" charset="0"/>
              </a:rPr>
              <a:t>Affordable housing: a household paying no more than 30% of its annual income on housing</a:t>
            </a:r>
          </a:p>
          <a:p>
            <a:pPr marL="457200" indent="-457200" eaLnBrk="0" hangingPunct="0">
              <a:spcBef>
                <a:spcPct val="50000"/>
              </a:spcBef>
              <a:buFont typeface="Wingdings" pitchFamily="2" charset="2"/>
              <a:buChar char="§"/>
            </a:pPr>
            <a:r>
              <a:rPr lang="en-US" sz="2400" b="0" dirty="0">
                <a:solidFill>
                  <a:srgbClr val="292929"/>
                </a:solidFill>
                <a:latin typeface="Avenir LT Std 55 Roman" pitchFamily="34" charset="0"/>
              </a:rPr>
              <a:t>Cost burden: When monthly housing costs (including utilities) exceed 30% of monthly income</a:t>
            </a:r>
          </a:p>
          <a:p>
            <a:pPr marL="914400" lvl="1" indent="-457200" eaLnBrk="0" hangingPunct="0">
              <a:spcBef>
                <a:spcPct val="50000"/>
              </a:spcBef>
              <a:buFont typeface="Wingdings" pitchFamily="2" charset="2"/>
              <a:buChar char="§"/>
            </a:pPr>
            <a:endParaRPr lang="en-US" sz="2400" b="0" dirty="0">
              <a:solidFill>
                <a:srgbClr val="292929"/>
              </a:solidFill>
              <a:latin typeface="Avenir LT Std 55 Roman" pitchFamily="34" charset="0"/>
            </a:endParaRPr>
          </a:p>
          <a:p>
            <a:pPr marL="457200" indent="-457200" eaLnBrk="0" hangingPunct="0">
              <a:spcBef>
                <a:spcPct val="50000"/>
              </a:spcBef>
              <a:buFont typeface="Wingdings" pitchFamily="2" charset="2"/>
              <a:buChar char="§"/>
            </a:pPr>
            <a:endParaRPr lang="en-US" sz="2400" b="0" dirty="0">
              <a:solidFill>
                <a:srgbClr val="292929"/>
              </a:solidFill>
              <a:latin typeface="Avenir LT Std 55 Roman" pitchFamily="34" charset="0"/>
            </a:endParaRPr>
          </a:p>
          <a:p>
            <a:pPr marL="457200" indent="-457200" eaLnBrk="0" hangingPunct="0">
              <a:spcBef>
                <a:spcPct val="50000"/>
              </a:spcBef>
              <a:buFont typeface="Wingdings" pitchFamily="2" charset="2"/>
              <a:buChar char="§"/>
            </a:pPr>
            <a:endParaRPr lang="en-US" sz="2400" b="0" dirty="0">
              <a:solidFill>
                <a:srgbClr val="292929"/>
              </a:solidFill>
              <a:latin typeface="Avenir LT Std 55 Roman" pitchFamily="34" charset="0"/>
            </a:endParaRPr>
          </a:p>
        </p:txBody>
      </p:sp>
      <p:graphicFrame>
        <p:nvGraphicFramePr>
          <p:cNvPr id="2" name="Table 2">
            <a:extLst>
              <a:ext uri="{FF2B5EF4-FFF2-40B4-BE49-F238E27FC236}">
                <a16:creationId xmlns:a16="http://schemas.microsoft.com/office/drawing/2014/main" xmlns="" id="{ACCA3019-9367-495A-A422-B3E9FE7BCE95}"/>
              </a:ext>
            </a:extLst>
          </p:cNvPr>
          <p:cNvGraphicFramePr>
            <a:graphicFrameLocks noGrp="1"/>
          </p:cNvGraphicFramePr>
          <p:nvPr>
            <p:extLst>
              <p:ext uri="{D42A27DB-BD31-4B8C-83A1-F6EECF244321}">
                <p14:modId xmlns:p14="http://schemas.microsoft.com/office/powerpoint/2010/main" val="3818400354"/>
              </p:ext>
            </p:extLst>
          </p:nvPr>
        </p:nvGraphicFramePr>
        <p:xfrm>
          <a:off x="609600" y="3611880"/>
          <a:ext cx="7772400" cy="1143000"/>
        </p:xfrm>
        <a:graphic>
          <a:graphicData uri="http://schemas.openxmlformats.org/drawingml/2006/table">
            <a:tbl>
              <a:tblPr firstRow="1" bandRow="1">
                <a:tableStyleId>{F5AB1C69-6EDB-4FF4-983F-18BD219EF322}</a:tableStyleId>
              </a:tblPr>
              <a:tblGrid>
                <a:gridCol w="7772400">
                  <a:extLst>
                    <a:ext uri="{9D8B030D-6E8A-4147-A177-3AD203B41FA5}">
                      <a16:colId xmlns:a16="http://schemas.microsoft.com/office/drawing/2014/main" xmlns="" val="404877112"/>
                    </a:ext>
                  </a:extLst>
                </a:gridCol>
              </a:tblGrid>
              <a:tr h="1143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In Baldwin Park, 44% of all households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experience housing cost burden.</a:t>
                      </a:r>
                    </a:p>
                  </a:txBody>
                  <a:tcPr anchor="ctr">
                    <a:solidFill>
                      <a:srgbClr val="1C5BA6"/>
                    </a:solidFill>
                  </a:tcPr>
                </a:tc>
                <a:extLst>
                  <a:ext uri="{0D108BD9-81ED-4DB2-BD59-A6C34878D82A}">
                    <a16:rowId xmlns:a16="http://schemas.microsoft.com/office/drawing/2014/main" xmlns="" val="1796409797"/>
                  </a:ext>
                </a:extLst>
              </a:tr>
            </a:tbl>
          </a:graphicData>
        </a:graphic>
      </p:graphicFrame>
    </p:spTree>
    <p:custDataLst>
      <p:tags r:id="rId1"/>
    </p:custDataLst>
    <p:extLst>
      <p:ext uri="{BB962C8B-B14F-4D97-AF65-F5344CB8AC3E}">
        <p14:creationId xmlns:p14="http://schemas.microsoft.com/office/powerpoint/2010/main" val="10502807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SLID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2D05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20D015D106FA49AA2F8C3B044DCEFD" ma:contentTypeVersion="2" ma:contentTypeDescription="Create a new document." ma:contentTypeScope="" ma:versionID="b213ebc127253ff89a022ad6d749a4dc">
  <xsd:schema xmlns:xsd="http://www.w3.org/2001/XMLSchema" xmlns:xs="http://www.w3.org/2001/XMLSchema" xmlns:p="http://schemas.microsoft.com/office/2006/metadata/properties" xmlns:ns2="61a4c543-45cb-4ebd-b7fe-c5367e2eaa29" targetNamespace="http://schemas.microsoft.com/office/2006/metadata/properties" ma:root="true" ma:fieldsID="c21e5507f7d97391a2d50b7575cf7f93" ns2:_="">
    <xsd:import namespace="61a4c543-45cb-4ebd-b7fe-c5367e2eaa2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4c543-45cb-4ebd-b7fe-c5367e2eaa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8BD634-9F26-42EB-9B2F-E3A572217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4c543-45cb-4ebd-b7fe-c5367e2ea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CE2366-1FCE-436E-995F-A5D3798F7285}">
  <ds:schemaRefs>
    <ds:schemaRef ds:uri="http://schemas.openxmlformats.org/package/2006/metadata/core-properties"/>
    <ds:schemaRef ds:uri="61a4c543-45cb-4ebd-b7fe-c5367e2eaa29"/>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D126343C-0F0C-46D3-8768-3C02EFC9C9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12165</TotalTime>
  <Words>2849</Words>
  <Application>Microsoft Office PowerPoint</Application>
  <PresentationFormat>On-screen Show (4:3)</PresentationFormat>
  <Paragraphs>466</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Avenir LT Std 55 Roman</vt:lpstr>
      <vt:lpstr>Avenir LT Std 65 Medium</vt:lpstr>
      <vt:lpstr>Calibri</vt:lpstr>
      <vt:lpstr>Tahoma</vt:lpstr>
      <vt:lpstr>Wingdings</vt:lpstr>
      <vt:lpstr>SLIDE</vt:lpstr>
      <vt:lpstr>Community Workshop  October 28, 2020</vt:lpstr>
      <vt:lpstr>Agenda</vt:lpstr>
      <vt:lpstr>PowerPoint Presentation</vt:lpstr>
      <vt:lpstr>A General Plan…</vt:lpstr>
      <vt:lpstr>PowerPoint Presentation</vt:lpstr>
      <vt:lpstr>Housing Element Basics</vt:lpstr>
      <vt:lpstr>Housing Element Legislative Intent</vt:lpstr>
      <vt:lpstr>Housing Element Content</vt:lpstr>
      <vt:lpstr>What is Affordable Housing?</vt:lpstr>
      <vt:lpstr>State Income Thresholds for Los Angeles County</vt:lpstr>
      <vt:lpstr>Monthly Affordable Housing Cost</vt:lpstr>
      <vt:lpstr>What is the RHNA?</vt:lpstr>
      <vt:lpstr>What is the RHNA?</vt:lpstr>
      <vt:lpstr>Baldwin Park RHNA by Income Group</vt:lpstr>
      <vt:lpstr>2014-2019 Housing Constructed</vt:lpstr>
      <vt:lpstr>Meeting the RHNA: the Next 8 Years</vt:lpstr>
      <vt:lpstr>CA HCD Review: Site Suitability Criteria</vt:lpstr>
      <vt:lpstr>Housing Element Sites Assumption</vt:lpstr>
      <vt:lpstr>PowerPoint Presentation</vt:lpstr>
      <vt:lpstr>PowerPoint Presentation</vt:lpstr>
      <vt:lpstr>PowerPoint Presentation</vt:lpstr>
      <vt:lpstr>Process Overview and Public Engagement</vt:lpstr>
      <vt:lpstr>Online Community Survey</vt:lpstr>
      <vt:lpstr>City Website and Facebook</vt:lpstr>
      <vt:lpstr>Process Overview and Public Engagement</vt:lpstr>
      <vt:lpstr>Your Ideas</vt:lpstr>
      <vt:lpstr>Community Workshop  October 28, 2020</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Diana Gonzalez</dc:creator>
  <cp:lastModifiedBy>Ron Garcia</cp:lastModifiedBy>
  <cp:revision>268</cp:revision>
  <cp:lastPrinted>2020-01-07T22:04:21Z</cp:lastPrinted>
  <dcterms:created xsi:type="dcterms:W3CDTF">2019-07-03T16:26:22Z</dcterms:created>
  <dcterms:modified xsi:type="dcterms:W3CDTF">2020-10-21T21:23:59Z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0x0101005720D015D106FA49AA2F8C3B044DCEFD</vt:lpwstr>
  </property>
</Properties>
</file>